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MiSans" panose="020B0604020202020204" charset="-122"/>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83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80808"/>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pic>
        <p:nvPicPr>
          <p:cNvPr id="3"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sp>
        <p:nvSpPr>
          <p:cNvPr id="4" name="Text 0"/>
          <p:cNvSpPr/>
          <p:nvPr/>
        </p:nvSpPr>
        <p:spPr>
          <a:xfrm>
            <a:off x="576835" y="2224670"/>
            <a:ext cx="8567166" cy="2274373"/>
          </a:xfrm>
          <a:prstGeom prst="rect">
            <a:avLst/>
          </a:prstGeom>
          <a:noFill/>
          <a:ln/>
        </p:spPr>
        <p:txBody>
          <a:bodyPr wrap="square" lIns="91440" tIns="45720" rIns="91440" bIns="45720" rtlCol="0" anchor="t"/>
          <a:lstStyle/>
          <a:p>
            <a:pPr>
              <a:lnSpc>
                <a:spcPct val="100000"/>
              </a:lnSpc>
            </a:pPr>
            <a:r>
              <a:rPr lang="en-US" sz="5400" b="1" dirty="0">
                <a:solidFill>
                  <a:srgbClr val="FFFFFF"/>
                </a:solidFill>
                <a:latin typeface="MiSans" pitchFamily="34" charset="0"/>
                <a:ea typeface="MiSans" pitchFamily="34" charset="-122"/>
                <a:cs typeface="MiSans" pitchFamily="34" charset="-120"/>
              </a:rPr>
              <a:t>AI Appreciation Mini-Course</a:t>
            </a:r>
            <a:endParaRPr lang="en-US" sz="1600" dirty="0"/>
          </a:p>
        </p:txBody>
      </p:sp>
      <p:pic>
        <p:nvPicPr>
          <p:cNvPr id="5"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6" name="Text 1"/>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Text 2"/>
          <p:cNvSpPr/>
          <p:nvPr/>
        </p:nvSpPr>
        <p:spPr>
          <a:xfrm>
            <a:off x="2463165" y="4560570"/>
            <a:ext cx="173355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2025/08/05</a:t>
            </a:r>
            <a:endParaRPr lang="en-US" sz="1600" dirty="0"/>
          </a:p>
        </p:txBody>
      </p:sp>
      <p:sp>
        <p:nvSpPr>
          <p:cNvPr id="8" name="Shape 3"/>
          <p:cNvSpPr/>
          <p:nvPr/>
        </p:nvSpPr>
        <p:spPr>
          <a:xfrm>
            <a:off x="779721" y="6270738"/>
            <a:ext cx="0" cy="125950"/>
          </a:xfrm>
          <a:prstGeom prst="line">
            <a:avLst/>
          </a:prstGeom>
          <a:noFill/>
          <a:ln w="12700">
            <a:solidFill>
              <a:srgbClr val="FFFFFF"/>
            </a:solidFill>
            <a:prstDash val="solid"/>
            <a:headEnd type="none"/>
            <a:tailEnd type="none"/>
          </a:ln>
        </p:spPr>
      </p:sp>
      <p:sp>
        <p:nvSpPr>
          <p:cNvPr id="9" name="Shape 4"/>
          <p:cNvSpPr/>
          <p:nvPr/>
        </p:nvSpPr>
        <p:spPr>
          <a:xfrm>
            <a:off x="867722" y="6270738"/>
            <a:ext cx="0" cy="125950"/>
          </a:xfrm>
          <a:prstGeom prst="line">
            <a:avLst/>
          </a:prstGeom>
          <a:noFill/>
          <a:ln w="12700">
            <a:solidFill>
              <a:srgbClr val="FFFFFF"/>
            </a:solidFill>
            <a:prstDash val="solid"/>
            <a:headEnd type="none"/>
            <a:tailEnd type="none"/>
          </a:ln>
        </p:spPr>
      </p:sp>
      <p:sp>
        <p:nvSpPr>
          <p:cNvPr id="10" name="Shape 5"/>
          <p:cNvSpPr/>
          <p:nvPr/>
        </p:nvSpPr>
        <p:spPr>
          <a:xfrm>
            <a:off x="955722" y="6166356"/>
            <a:ext cx="0" cy="220414"/>
          </a:xfrm>
          <a:prstGeom prst="line">
            <a:avLst/>
          </a:prstGeom>
          <a:noFill/>
          <a:ln w="12700">
            <a:solidFill>
              <a:srgbClr val="FFFFFF"/>
            </a:solidFill>
            <a:prstDash val="solid"/>
            <a:headEnd type="none"/>
            <a:tailEnd type="none"/>
          </a:ln>
        </p:spPr>
      </p:sp>
      <p:sp>
        <p:nvSpPr>
          <p:cNvPr id="11" name="Shape 6"/>
          <p:cNvSpPr/>
          <p:nvPr/>
        </p:nvSpPr>
        <p:spPr>
          <a:xfrm>
            <a:off x="1043723" y="6270738"/>
            <a:ext cx="0" cy="125950"/>
          </a:xfrm>
          <a:prstGeom prst="line">
            <a:avLst/>
          </a:prstGeom>
          <a:noFill/>
          <a:ln w="12700">
            <a:solidFill>
              <a:srgbClr val="FFFFFF"/>
            </a:solidFill>
            <a:prstDash val="solid"/>
            <a:headEnd type="none"/>
            <a:tailEnd type="none"/>
          </a:ln>
        </p:spPr>
      </p:sp>
      <p:sp>
        <p:nvSpPr>
          <p:cNvPr id="12" name="Shape 7"/>
          <p:cNvSpPr/>
          <p:nvPr/>
        </p:nvSpPr>
        <p:spPr>
          <a:xfrm>
            <a:off x="1131723" y="6270738"/>
            <a:ext cx="0" cy="125950"/>
          </a:xfrm>
          <a:prstGeom prst="line">
            <a:avLst/>
          </a:prstGeom>
          <a:noFill/>
          <a:ln w="12700">
            <a:solidFill>
              <a:srgbClr val="FFFFFF"/>
            </a:solidFill>
            <a:prstDash val="solid"/>
            <a:headEnd type="none"/>
            <a:tailEnd type="none"/>
          </a:ln>
        </p:spPr>
      </p:sp>
      <p:sp>
        <p:nvSpPr>
          <p:cNvPr id="13" name="Shape 8"/>
          <p:cNvSpPr/>
          <p:nvPr/>
        </p:nvSpPr>
        <p:spPr>
          <a:xfrm>
            <a:off x="10796832" y="6396446"/>
            <a:ext cx="116844" cy="116844"/>
          </a:xfrm>
          <a:prstGeom prst="ellipse">
            <a:avLst/>
          </a:prstGeom>
          <a:solidFill>
            <a:srgbClr val="FFFFFF"/>
          </a:solidFill>
          <a:ln/>
        </p:spPr>
      </p:sp>
      <p:sp>
        <p:nvSpPr>
          <p:cNvPr id="14" name="Text 9"/>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0"/>
          <p:cNvSpPr/>
          <p:nvPr/>
        </p:nvSpPr>
        <p:spPr>
          <a:xfrm>
            <a:off x="10989337" y="6396446"/>
            <a:ext cx="116844" cy="116844"/>
          </a:xfrm>
          <a:prstGeom prst="ellipse">
            <a:avLst/>
          </a:prstGeom>
          <a:solidFill>
            <a:srgbClr val="FFFFFF">
              <a:alpha val="56471"/>
            </a:srgbClr>
          </a:solidFill>
          <a:ln/>
        </p:spPr>
      </p:sp>
      <p:sp>
        <p:nvSpPr>
          <p:cNvPr id="16" name="Text 11"/>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2"/>
          <p:cNvSpPr/>
          <p:nvPr/>
        </p:nvSpPr>
        <p:spPr>
          <a:xfrm>
            <a:off x="11186107" y="6396446"/>
            <a:ext cx="116844" cy="116844"/>
          </a:xfrm>
          <a:prstGeom prst="ellipse">
            <a:avLst/>
          </a:prstGeom>
          <a:solidFill>
            <a:srgbClr val="FFFFFF"/>
          </a:solidFill>
          <a:ln/>
        </p:spPr>
      </p:sp>
      <p:sp>
        <p:nvSpPr>
          <p:cNvPr id="18" name="Text 13"/>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4"/>
          <p:cNvSpPr/>
          <p:nvPr/>
        </p:nvSpPr>
        <p:spPr>
          <a:xfrm>
            <a:off x="11382877" y="6396446"/>
            <a:ext cx="116844" cy="116844"/>
          </a:xfrm>
          <a:prstGeom prst="ellipse">
            <a:avLst/>
          </a:prstGeom>
          <a:solidFill>
            <a:srgbClr val="FFFFFF">
              <a:alpha val="56471"/>
            </a:srgbClr>
          </a:solidFill>
          <a:ln/>
        </p:spPr>
      </p:sp>
      <p:sp>
        <p:nvSpPr>
          <p:cNvPr id="20" name="Text 15"/>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Self-Check</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03</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192000" cy="6864626"/>
          </a:xfrm>
          <a:prstGeom prst="rect">
            <a:avLst/>
          </a:prstGeom>
        </p:spPr>
      </p:pic>
      <p:sp>
        <p:nvSpPr>
          <p:cNvPr id="3" name="Shape 0"/>
          <p:cNvSpPr/>
          <p:nvPr/>
        </p:nvSpPr>
        <p:spPr>
          <a:xfrm>
            <a:off x="4316708" y="1979810"/>
            <a:ext cx="6875424" cy="1909146"/>
          </a:xfrm>
          <a:prstGeom prst="rect">
            <a:avLst/>
          </a:prstGeom>
          <a:solidFill>
            <a:srgbClr val="FFFFFF">
              <a:alpha val="8235"/>
            </a:srgbClr>
          </a:solidFill>
          <a:ln/>
        </p:spPr>
      </p:sp>
      <p:sp>
        <p:nvSpPr>
          <p:cNvPr id="4" name="Text 1"/>
          <p:cNvSpPr/>
          <p:nvPr/>
        </p:nvSpPr>
        <p:spPr>
          <a:xfrm>
            <a:off x="4316708" y="1979810"/>
            <a:ext cx="6875424" cy="1909146"/>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2:13-d2nf7h98bjvh7rlj066g.jpg"/>
          <p:cNvPicPr>
            <a:picLocks noChangeAspect="1"/>
          </p:cNvPicPr>
          <p:nvPr/>
        </p:nvPicPr>
        <p:blipFill>
          <a:blip r:embed="rId4"/>
          <a:stretch>
            <a:fillRect/>
          </a:stretch>
        </p:blipFill>
        <p:spPr>
          <a:xfrm>
            <a:off x="1007418" y="1979809"/>
            <a:ext cx="3120319" cy="1895890"/>
          </a:xfrm>
          <a:prstGeom prst="rect">
            <a:avLst/>
          </a:prstGeom>
        </p:spPr>
      </p:pic>
      <p:sp>
        <p:nvSpPr>
          <p:cNvPr id="6" name="Shape 2"/>
          <p:cNvSpPr/>
          <p:nvPr/>
        </p:nvSpPr>
        <p:spPr>
          <a:xfrm flipH="1">
            <a:off x="11451321" y="672670"/>
            <a:ext cx="77797" cy="72000"/>
          </a:xfrm>
          <a:prstGeom prst="ellipse">
            <a:avLst/>
          </a:prstGeom>
          <a:solidFill>
            <a:srgbClr val="FFFFFF"/>
          </a:solidFill>
          <a:ln/>
        </p:spPr>
      </p:sp>
      <p:sp>
        <p:nvSpPr>
          <p:cNvPr id="7" name="Text 3"/>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flipH="1">
            <a:off x="11323146" y="672670"/>
            <a:ext cx="77797" cy="72000"/>
          </a:xfrm>
          <a:prstGeom prst="ellipse">
            <a:avLst/>
          </a:prstGeom>
          <a:solidFill>
            <a:srgbClr val="FFFFFF">
              <a:alpha val="56471"/>
            </a:srgbClr>
          </a:solidFill>
          <a:ln/>
        </p:spPr>
      </p:sp>
      <p:sp>
        <p:nvSpPr>
          <p:cNvPr id="9" name="Text 5"/>
          <p:cNvSpPr/>
          <p:nvPr/>
        </p:nvSpPr>
        <p:spPr>
          <a:xfrm>
            <a:off x="11323146"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flipH="1">
            <a:off x="11192132" y="672670"/>
            <a:ext cx="77797" cy="72000"/>
          </a:xfrm>
          <a:prstGeom prst="ellipse">
            <a:avLst/>
          </a:prstGeom>
          <a:solidFill>
            <a:srgbClr val="FFFFFF"/>
          </a:solidFill>
          <a:ln/>
        </p:spPr>
      </p:sp>
      <p:sp>
        <p:nvSpPr>
          <p:cNvPr id="11" name="Text 7"/>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flipH="1">
            <a:off x="11061118" y="672670"/>
            <a:ext cx="77797" cy="72000"/>
          </a:xfrm>
          <a:prstGeom prst="ellipse">
            <a:avLst/>
          </a:prstGeom>
          <a:solidFill>
            <a:srgbClr val="FFFFFF">
              <a:alpha val="56471"/>
            </a:srgbClr>
          </a:solidFill>
          <a:ln/>
        </p:spPr>
      </p:sp>
      <p:sp>
        <p:nvSpPr>
          <p:cNvPr id="13" name="Text 9"/>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15" name="Text 11"/>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rot="13500000">
            <a:off x="4389082" y="2283179"/>
            <a:ext cx="224914" cy="224914"/>
          </a:xfrm>
          <a:prstGeom prst="rtTriangle">
            <a:avLst/>
          </a:prstGeom>
          <a:gradFill flip="none" rotWithShape="1">
            <a:gsLst>
              <a:gs pos="0">
                <a:srgbClr val="004BA0"/>
              </a:gs>
              <a:gs pos="50000">
                <a:srgbClr val="1F5EC3"/>
              </a:gs>
              <a:gs pos="100000">
                <a:srgbClr val="4E96D8"/>
              </a:gs>
            </a:gsLst>
            <a:lin ang="5400000" scaled="1"/>
          </a:gradFill>
          <a:ln/>
          <a:effectLst>
            <a:outerShdw blurRad="145102" dist="50800" dir="2700000" algn="bl" rotWithShape="0">
              <a:srgbClr val="517BDA">
                <a:alpha val="76471"/>
              </a:srgbClr>
            </a:outerShdw>
          </a:effectLst>
        </p:spPr>
      </p:sp>
      <p:sp>
        <p:nvSpPr>
          <p:cNvPr id="17" name="Text 13"/>
          <p:cNvSpPr/>
          <p:nvPr/>
        </p:nvSpPr>
        <p:spPr>
          <a:xfrm rot="13500000">
            <a:off x="4389082" y="2283179"/>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980841" y="4045676"/>
            <a:ext cx="6875424" cy="1909146"/>
          </a:xfrm>
          <a:prstGeom prst="rect">
            <a:avLst/>
          </a:prstGeom>
          <a:solidFill>
            <a:srgbClr val="FFFFFF">
              <a:alpha val="8235"/>
            </a:srgbClr>
          </a:solidFill>
          <a:ln/>
        </p:spPr>
      </p:sp>
      <p:sp>
        <p:nvSpPr>
          <p:cNvPr id="19" name="Text 15"/>
          <p:cNvSpPr/>
          <p:nvPr/>
        </p:nvSpPr>
        <p:spPr>
          <a:xfrm>
            <a:off x="980841" y="4045676"/>
            <a:ext cx="6875424" cy="1909146"/>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rot="13500000">
            <a:off x="1053215" y="4349045"/>
            <a:ext cx="224914" cy="224914"/>
          </a:xfrm>
          <a:prstGeom prst="rtTriangle">
            <a:avLst/>
          </a:prstGeom>
          <a:gradFill flip="none" rotWithShape="1">
            <a:gsLst>
              <a:gs pos="0">
                <a:srgbClr val="004BA0"/>
              </a:gs>
              <a:gs pos="50000">
                <a:srgbClr val="1F5EC3"/>
              </a:gs>
              <a:gs pos="100000">
                <a:srgbClr val="4E96D8"/>
              </a:gs>
            </a:gsLst>
            <a:lin ang="5400000" scaled="1"/>
          </a:gradFill>
          <a:ln/>
          <a:effectLst>
            <a:outerShdw blurRad="145102" dist="50800" dir="2700000" algn="bl" rotWithShape="0">
              <a:srgbClr val="517BDA">
                <a:alpha val="76471"/>
              </a:srgbClr>
            </a:outerShdw>
          </a:effectLst>
        </p:spPr>
      </p:sp>
      <p:sp>
        <p:nvSpPr>
          <p:cNvPr id="21" name="Text 17"/>
          <p:cNvSpPr/>
          <p:nvPr/>
        </p:nvSpPr>
        <p:spPr>
          <a:xfrm rot="13500000">
            <a:off x="1053215" y="4349045"/>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3352616" y="3064564"/>
            <a:ext cx="1782539" cy="887359"/>
          </a:xfrm>
          <a:prstGeom prst="rect">
            <a:avLst/>
          </a:prstGeom>
          <a:solidFill>
            <a:srgbClr val="000000">
              <a:alpha val="0"/>
            </a:srgbClr>
          </a:solidFill>
          <a:ln/>
        </p:spPr>
      </p:sp>
      <p:sp>
        <p:nvSpPr>
          <p:cNvPr id="23" name="Text 19"/>
          <p:cNvSpPr/>
          <p:nvPr/>
        </p:nvSpPr>
        <p:spPr>
          <a:xfrm>
            <a:off x="3352616" y="3064564"/>
            <a:ext cx="1782539" cy="887359"/>
          </a:xfrm>
          <a:prstGeom prst="rect">
            <a:avLst/>
          </a:prstGeom>
          <a:noFill/>
          <a:ln/>
        </p:spPr>
        <p:txBody>
          <a:bodyPr wrap="square" lIns="0" tIns="0" rIns="0" bIns="0" rtlCol="0" anchor="t"/>
          <a:lstStyle/>
          <a:p>
            <a:pPr>
              <a:lnSpc>
                <a:spcPct val="110000"/>
              </a:lnSpc>
            </a:pPr>
            <a:r>
              <a:rPr lang="en-US" sz="5400" dirty="0">
                <a:solidFill>
                  <a:srgbClr val="FFFFFF"/>
                </a:solidFill>
                <a:latin typeface="MiSans" pitchFamily="34" charset="0"/>
                <a:ea typeface="MiSans" pitchFamily="34" charset="-122"/>
                <a:cs typeface="MiSans" pitchFamily="34" charset="-120"/>
              </a:rPr>
              <a:t>01</a:t>
            </a:r>
            <a:endParaRPr lang="en-US" sz="1600" dirty="0"/>
          </a:p>
        </p:txBody>
      </p:sp>
      <p:sp>
        <p:nvSpPr>
          <p:cNvPr id="24" name="Shape 20"/>
          <p:cNvSpPr/>
          <p:nvPr/>
        </p:nvSpPr>
        <p:spPr>
          <a:xfrm>
            <a:off x="8224660" y="5124096"/>
            <a:ext cx="1782539" cy="887359"/>
          </a:xfrm>
          <a:prstGeom prst="rect">
            <a:avLst/>
          </a:prstGeom>
          <a:solidFill>
            <a:srgbClr val="000000">
              <a:alpha val="0"/>
            </a:srgbClr>
          </a:solidFill>
          <a:ln/>
        </p:spPr>
      </p:sp>
      <p:sp>
        <p:nvSpPr>
          <p:cNvPr id="25" name="Text 21"/>
          <p:cNvSpPr/>
          <p:nvPr/>
        </p:nvSpPr>
        <p:spPr>
          <a:xfrm>
            <a:off x="8224660" y="512409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PingFang SC Semibold" pitchFamily="34" charset="0"/>
                <a:ea typeface="PingFang SC Semibold" pitchFamily="34" charset="-122"/>
                <a:cs typeface="PingFang SC Semibold" pitchFamily="34" charset="-120"/>
              </a:rPr>
              <a:t>02</a:t>
            </a:r>
            <a:endParaRPr lang="en-US" sz="1600" dirty="0"/>
          </a:p>
        </p:txBody>
      </p:sp>
      <p:pic>
        <p:nvPicPr>
          <p:cNvPr id="26" name="Image 2" descr="https://kimi-img.moonshot.cn/pub/slides/slides_tmpl/image/25-08-27-20:02:13-d2nf7h98bjvh7rlj0670.jpg"/>
          <p:cNvPicPr>
            <a:picLocks noChangeAspect="1"/>
          </p:cNvPicPr>
          <p:nvPr/>
        </p:nvPicPr>
        <p:blipFill>
          <a:blip r:embed="rId5"/>
          <a:srcRect/>
          <a:stretch/>
        </p:blipFill>
        <p:spPr>
          <a:xfrm>
            <a:off x="8071813" y="4028147"/>
            <a:ext cx="3120319" cy="1926675"/>
          </a:xfrm>
          <a:prstGeom prst="rect">
            <a:avLst/>
          </a:prstGeom>
        </p:spPr>
      </p:pic>
      <p:sp>
        <p:nvSpPr>
          <p:cNvPr id="27" name="Shape 22"/>
          <p:cNvSpPr/>
          <p:nvPr/>
        </p:nvSpPr>
        <p:spPr>
          <a:xfrm>
            <a:off x="8164596" y="3951923"/>
            <a:ext cx="1782539" cy="887359"/>
          </a:xfrm>
          <a:prstGeom prst="rect">
            <a:avLst/>
          </a:prstGeom>
          <a:solidFill>
            <a:srgbClr val="000000">
              <a:alpha val="0"/>
            </a:srgbClr>
          </a:solidFill>
          <a:ln/>
        </p:spPr>
      </p:sp>
      <p:sp>
        <p:nvSpPr>
          <p:cNvPr id="28" name="Text 23"/>
          <p:cNvSpPr/>
          <p:nvPr/>
        </p:nvSpPr>
        <p:spPr>
          <a:xfrm>
            <a:off x="8164596" y="3951923"/>
            <a:ext cx="1782539" cy="887359"/>
          </a:xfrm>
          <a:prstGeom prst="rect">
            <a:avLst/>
          </a:prstGeom>
          <a:noFill/>
          <a:ln/>
        </p:spPr>
        <p:txBody>
          <a:bodyPr wrap="square" lIns="0" tIns="0" rIns="0" bIns="0" rtlCol="0" anchor="t"/>
          <a:lstStyle/>
          <a:p>
            <a:pPr>
              <a:lnSpc>
                <a:spcPct val="110000"/>
              </a:lnSpc>
            </a:pPr>
            <a:r>
              <a:rPr lang="en-US" sz="54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24"/>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AI Experience &amp; Emotion Poll</a:t>
            </a:r>
            <a:endParaRPr lang="en-US" sz="1600" dirty="0"/>
          </a:p>
        </p:txBody>
      </p:sp>
      <p:pic>
        <p:nvPicPr>
          <p:cNvPr id="30" name="Image 3"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31" name="Text 25"/>
          <p:cNvSpPr/>
          <p:nvPr/>
        </p:nvSpPr>
        <p:spPr>
          <a:xfrm>
            <a:off x="4753241" y="2254924"/>
            <a:ext cx="4331168"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Experience Level</a:t>
            </a:r>
            <a:endParaRPr lang="en-US" sz="1600" dirty="0"/>
          </a:p>
        </p:txBody>
      </p:sp>
      <p:sp>
        <p:nvSpPr>
          <p:cNvPr id="32" name="Text 26"/>
          <p:cNvSpPr/>
          <p:nvPr/>
        </p:nvSpPr>
        <p:spPr>
          <a:xfrm>
            <a:off x="4419335" y="2644032"/>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Check the box that best describes your experience with AI: never used, used once or twice, occasionally for simple tasks, regularly, or daily for productivity or creativity. This helps tailor the course to your needs.</a:t>
            </a:r>
            <a:endParaRPr lang="en-US" sz="1600" dirty="0"/>
          </a:p>
        </p:txBody>
      </p:sp>
      <p:sp>
        <p:nvSpPr>
          <p:cNvPr id="33" name="Text 27"/>
          <p:cNvSpPr/>
          <p:nvPr/>
        </p:nvSpPr>
        <p:spPr>
          <a:xfrm>
            <a:off x="1406579" y="4320790"/>
            <a:ext cx="4194630"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Emotional Response</a:t>
            </a:r>
            <a:endParaRPr lang="en-US" sz="1600" dirty="0"/>
          </a:p>
        </p:txBody>
      </p:sp>
      <p:sp>
        <p:nvSpPr>
          <p:cNvPr id="34" name="Text 28"/>
          <p:cNvSpPr/>
          <p:nvPr/>
        </p:nvSpPr>
        <p:spPr>
          <a:xfrm>
            <a:off x="1083468" y="4709898"/>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Mark how you feel about AI: worried, cautious, neutral, curious, or excited. Also, note what you are most interested in learning, such as how AI works, writing better prompts, or using AI ethically.</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3178" y="-1"/>
            <a:ext cx="12195178" cy="6866415"/>
          </a:xfrm>
          <a:prstGeom prst="rect">
            <a:avLst/>
          </a:prstGeom>
        </p:spPr>
      </p:pic>
      <p:sp>
        <p:nvSpPr>
          <p:cNvPr id="3" name="Shape 0"/>
          <p:cNvSpPr/>
          <p:nvPr/>
        </p:nvSpPr>
        <p:spPr>
          <a:xfrm flipH="1">
            <a:off x="11314843" y="981848"/>
            <a:ext cx="77797" cy="72000"/>
          </a:xfrm>
          <a:prstGeom prst="ellipse">
            <a:avLst/>
          </a:prstGeom>
          <a:solidFill>
            <a:srgbClr val="FFFFFF"/>
          </a:solidFill>
          <a:ln/>
        </p:spPr>
      </p:sp>
      <p:sp>
        <p:nvSpPr>
          <p:cNvPr id="4"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186668" y="981848"/>
            <a:ext cx="77797" cy="72000"/>
          </a:xfrm>
          <a:prstGeom prst="ellipse">
            <a:avLst/>
          </a:prstGeom>
          <a:solidFill>
            <a:srgbClr val="FFFFFF">
              <a:alpha val="56471"/>
            </a:srgbClr>
          </a:solidFill>
          <a:ln/>
        </p:spPr>
      </p:sp>
      <p:sp>
        <p:nvSpPr>
          <p:cNvPr id="6"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055654" y="981848"/>
            <a:ext cx="77797" cy="72000"/>
          </a:xfrm>
          <a:prstGeom prst="ellipse">
            <a:avLst/>
          </a:prstGeom>
          <a:solidFill>
            <a:srgbClr val="FFFFFF"/>
          </a:solidFill>
          <a:ln/>
        </p:spPr>
      </p:sp>
      <p:sp>
        <p:nvSpPr>
          <p:cNvPr id="8"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0924640" y="981848"/>
            <a:ext cx="77797" cy="72000"/>
          </a:xfrm>
          <a:prstGeom prst="ellipse">
            <a:avLst/>
          </a:prstGeom>
          <a:solidFill>
            <a:srgbClr val="FFFFFF">
              <a:alpha val="56471"/>
            </a:srgbClr>
          </a:solidFill>
          <a:ln/>
        </p:spPr>
      </p:sp>
      <p:sp>
        <p:nvSpPr>
          <p:cNvPr id="10"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55955" y="1817370"/>
            <a:ext cx="3330575" cy="4055745"/>
          </a:xfrm>
          <a:prstGeom prst="rect">
            <a:avLst/>
          </a:prstGeom>
          <a:solidFill>
            <a:srgbClr val="FFFFFF">
              <a:alpha val="8235"/>
            </a:srgbClr>
          </a:solidFill>
          <a:ln/>
        </p:spPr>
      </p:sp>
      <p:sp>
        <p:nvSpPr>
          <p:cNvPr id="12" name="Text 9"/>
          <p:cNvSpPr/>
          <p:nvPr/>
        </p:nvSpPr>
        <p:spPr>
          <a:xfrm>
            <a:off x="655955" y="1817370"/>
            <a:ext cx="3330575" cy="4055745"/>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1" descr="https://kimi-img.moonshot.cn/pub/slides/slides_tmpl/image/25-08-27-20:02:16-d2nf7i18bjvh7rlj06ig.png"/>
          <p:cNvPicPr>
            <a:picLocks noChangeAspect="1"/>
          </p:cNvPicPr>
          <p:nvPr/>
        </p:nvPicPr>
        <p:blipFill>
          <a:blip r:embed="rId4"/>
          <a:stretch>
            <a:fillRect/>
          </a:stretch>
        </p:blipFill>
        <p:spPr>
          <a:xfrm>
            <a:off x="421988" y="5592002"/>
            <a:ext cx="11036320" cy="1264578"/>
          </a:xfrm>
          <a:prstGeom prst="rect">
            <a:avLst/>
          </a:prstGeom>
        </p:spPr>
      </p:pic>
      <p:sp>
        <p:nvSpPr>
          <p:cNvPr id="14" name="Shape 10"/>
          <p:cNvSpPr/>
          <p:nvPr/>
        </p:nvSpPr>
        <p:spPr>
          <a:xfrm>
            <a:off x="4331970" y="1817370"/>
            <a:ext cx="3330575" cy="4055745"/>
          </a:xfrm>
          <a:prstGeom prst="rect">
            <a:avLst/>
          </a:prstGeom>
          <a:solidFill>
            <a:srgbClr val="FFFFFF">
              <a:alpha val="8235"/>
            </a:srgbClr>
          </a:solidFill>
          <a:ln/>
        </p:spPr>
      </p:sp>
      <p:sp>
        <p:nvSpPr>
          <p:cNvPr id="15" name="Text 11"/>
          <p:cNvSpPr/>
          <p:nvPr/>
        </p:nvSpPr>
        <p:spPr>
          <a:xfrm>
            <a:off x="4331970" y="1817370"/>
            <a:ext cx="3330575" cy="405574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8007985" y="1817370"/>
            <a:ext cx="3330575" cy="4055745"/>
          </a:xfrm>
          <a:prstGeom prst="rect">
            <a:avLst/>
          </a:prstGeom>
          <a:solidFill>
            <a:srgbClr val="FFFFFF">
              <a:alpha val="8235"/>
            </a:srgbClr>
          </a:solidFill>
          <a:ln/>
        </p:spPr>
      </p:sp>
      <p:sp>
        <p:nvSpPr>
          <p:cNvPr id="17" name="Text 13"/>
          <p:cNvSpPr/>
          <p:nvPr/>
        </p:nvSpPr>
        <p:spPr>
          <a:xfrm>
            <a:off x="8007985" y="1817370"/>
            <a:ext cx="3330575" cy="405574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Hidden AI Around You</a:t>
            </a:r>
            <a:endParaRPr lang="en-US" sz="1600" dirty="0"/>
          </a:p>
        </p:txBody>
      </p:sp>
      <p:pic>
        <p:nvPicPr>
          <p:cNvPr id="19" name="Image 2" descr="https://kimi-img.moonshot.cn/pub/slides/slides_tmpl/image/25-08-27-20:02:06-d2nf7fh8bjvh7rlj060g.png"/>
          <p:cNvPicPr>
            <a:picLocks noChangeAspect="1"/>
          </p:cNvPicPr>
          <p:nvPr/>
        </p:nvPicPr>
        <p:blipFill>
          <a:blip r:embed="rId5"/>
          <a:stretch>
            <a:fillRect/>
          </a:stretch>
        </p:blipFill>
        <p:spPr>
          <a:xfrm>
            <a:off x="662882" y="495145"/>
            <a:ext cx="1371600" cy="304800"/>
          </a:xfrm>
          <a:prstGeom prst="rect">
            <a:avLst/>
          </a:prstGeom>
        </p:spPr>
      </p:pic>
      <p:sp>
        <p:nvSpPr>
          <p:cNvPr id="20" name="Shape 15"/>
          <p:cNvSpPr/>
          <p:nvPr/>
        </p:nvSpPr>
        <p:spPr>
          <a:xfrm>
            <a:off x="1539437" y="1898138"/>
            <a:ext cx="1473726" cy="525850"/>
          </a:xfrm>
          <a:prstGeom prst="rect">
            <a:avLst/>
          </a:prstGeom>
          <a:solidFill>
            <a:srgbClr val="000000">
              <a:alpha val="0"/>
            </a:srgbClr>
          </a:solidFill>
          <a:ln/>
        </p:spPr>
      </p:sp>
      <p:sp>
        <p:nvSpPr>
          <p:cNvPr id="21" name="Text 16"/>
          <p:cNvSpPr/>
          <p:nvPr/>
        </p:nvSpPr>
        <p:spPr>
          <a:xfrm>
            <a:off x="1539437" y="1898138"/>
            <a:ext cx="1473726" cy="52585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22" name="Text 17"/>
          <p:cNvSpPr/>
          <p:nvPr/>
        </p:nvSpPr>
        <p:spPr>
          <a:xfrm>
            <a:off x="957274" y="2518829"/>
            <a:ext cx="2746185" cy="533598"/>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Autocorrect and Spell-Check</a:t>
            </a:r>
            <a:endParaRPr lang="en-US" sz="1600" dirty="0"/>
          </a:p>
        </p:txBody>
      </p:sp>
      <p:sp>
        <p:nvSpPr>
          <p:cNvPr id="23" name="Text 18"/>
          <p:cNvSpPr/>
          <p:nvPr/>
        </p:nvSpPr>
        <p:spPr>
          <a:xfrm>
            <a:off x="801687" y="3081037"/>
            <a:ext cx="305736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Autocorrect and spell-check features in text editors use AI to suggest corrections and improve writing accuracy. This common tool is an everyday example of AI in action.</a:t>
            </a:r>
            <a:endParaRPr lang="en-US" sz="1600" dirty="0"/>
          </a:p>
        </p:txBody>
      </p:sp>
      <p:sp>
        <p:nvSpPr>
          <p:cNvPr id="24" name="Shape 19"/>
          <p:cNvSpPr/>
          <p:nvPr/>
        </p:nvSpPr>
        <p:spPr>
          <a:xfrm>
            <a:off x="5468380" y="1898138"/>
            <a:ext cx="997955" cy="525850"/>
          </a:xfrm>
          <a:prstGeom prst="rect">
            <a:avLst/>
          </a:prstGeom>
          <a:solidFill>
            <a:srgbClr val="000000">
              <a:alpha val="0"/>
            </a:srgbClr>
          </a:solidFill>
          <a:ln/>
        </p:spPr>
      </p:sp>
      <p:sp>
        <p:nvSpPr>
          <p:cNvPr id="25" name="Text 20"/>
          <p:cNvSpPr/>
          <p:nvPr/>
        </p:nvSpPr>
        <p:spPr>
          <a:xfrm>
            <a:off x="5468380" y="1898138"/>
            <a:ext cx="997955" cy="52585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6" name="Text 21"/>
          <p:cNvSpPr/>
          <p:nvPr/>
        </p:nvSpPr>
        <p:spPr>
          <a:xfrm>
            <a:off x="4633162" y="2518829"/>
            <a:ext cx="2746185" cy="533598"/>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Recommendation Systems</a:t>
            </a:r>
            <a:endParaRPr lang="en-US" sz="1600" dirty="0"/>
          </a:p>
        </p:txBody>
      </p:sp>
      <p:sp>
        <p:nvSpPr>
          <p:cNvPr id="27" name="Text 22"/>
          <p:cNvSpPr/>
          <p:nvPr/>
        </p:nvSpPr>
        <p:spPr>
          <a:xfrm>
            <a:off x="4477575" y="3081037"/>
            <a:ext cx="3057361"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Platforms like Netflix, YouTube, and Spotify use AI to analyze your viewing and listening habits, providing personalized recommendations. These systems enhance user experience by suggesting content you might enjoy.</a:t>
            </a:r>
            <a:endParaRPr lang="en-US" sz="1600" dirty="0"/>
          </a:p>
        </p:txBody>
      </p:sp>
      <p:sp>
        <p:nvSpPr>
          <p:cNvPr id="28" name="Shape 23"/>
          <p:cNvSpPr/>
          <p:nvPr/>
        </p:nvSpPr>
        <p:spPr>
          <a:xfrm>
            <a:off x="9144268" y="1898138"/>
            <a:ext cx="831960" cy="525850"/>
          </a:xfrm>
          <a:prstGeom prst="rect">
            <a:avLst/>
          </a:prstGeom>
          <a:solidFill>
            <a:srgbClr val="000000">
              <a:alpha val="0"/>
            </a:srgbClr>
          </a:solidFill>
          <a:ln/>
        </p:spPr>
      </p:sp>
      <p:sp>
        <p:nvSpPr>
          <p:cNvPr id="29" name="Text 24"/>
          <p:cNvSpPr/>
          <p:nvPr/>
        </p:nvSpPr>
        <p:spPr>
          <a:xfrm>
            <a:off x="9144268" y="1898138"/>
            <a:ext cx="831960" cy="525850"/>
          </a:xfrm>
          <a:prstGeom prst="rect">
            <a:avLst/>
          </a:prstGeom>
          <a:noFill/>
          <a:ln/>
        </p:spPr>
        <p:txBody>
          <a:bodyPr wrap="square" lIns="0" tIns="0" rIns="0" bIns="0" rtlCol="0" anchor="t"/>
          <a:lstStyle/>
          <a:p>
            <a:pPr algn="ctr">
              <a:lnSpc>
                <a:spcPct val="110000"/>
              </a:lnSpc>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30" name="Text 25"/>
          <p:cNvSpPr/>
          <p:nvPr/>
        </p:nvSpPr>
        <p:spPr>
          <a:xfrm>
            <a:off x="8309050" y="2518829"/>
            <a:ext cx="2746185" cy="533598"/>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Smart Home Technology</a:t>
            </a:r>
            <a:endParaRPr lang="en-US" sz="1600" dirty="0"/>
          </a:p>
        </p:txBody>
      </p:sp>
      <p:sp>
        <p:nvSpPr>
          <p:cNvPr id="31" name="Text 26"/>
          <p:cNvSpPr/>
          <p:nvPr/>
        </p:nvSpPr>
        <p:spPr>
          <a:xfrm>
            <a:off x="8153463" y="3081037"/>
            <a:ext cx="3057361"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Smart home devices, such as thermostats and security cameras, use AI to learn your preferences and adapt to your routines, making your home more efficient and secure.</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Core Words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EFFAFC"/>
            </a:gs>
            <a:gs pos="74000">
              <a:srgbClr val="72C5E9"/>
            </a:gs>
            <a:gs pos="83000">
              <a:srgbClr val="72C5E9"/>
            </a:gs>
            <a:gs pos="100000">
              <a:srgbClr val="A1D9F1"/>
            </a:gs>
          </a:gsLst>
          <a:lin ang="5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192000" cy="6864626"/>
          </a:xfrm>
          <a:prstGeom prst="rect">
            <a:avLst/>
          </a:prstGeom>
        </p:spPr>
      </p:pic>
      <p:sp>
        <p:nvSpPr>
          <p:cNvPr id="3" name="Shape 0"/>
          <p:cNvSpPr/>
          <p:nvPr/>
        </p:nvSpPr>
        <p:spPr>
          <a:xfrm>
            <a:off x="-352891" y="4114793"/>
            <a:ext cx="12886267" cy="0"/>
          </a:xfrm>
          <a:prstGeom prst="line">
            <a:avLst/>
          </a:prstGeom>
          <a:noFill/>
          <a:ln w="31750">
            <a:solidFill>
              <a:srgbClr val="5684E9"/>
            </a:solidFill>
            <a:prstDash val="solid"/>
            <a:headEnd type="none"/>
            <a:tailEnd type="none"/>
          </a:ln>
        </p:spPr>
      </p:sp>
      <p:pic>
        <p:nvPicPr>
          <p:cNvPr id="4" name="Image 1" descr="https://kimi-img.moonshot.cn/pub/slides/slides_tmpl/image/25-08-27-20:02:17-d2nf7i98bjvh7rlj06m0.png"/>
          <p:cNvPicPr>
            <a:picLocks noChangeAspect="1"/>
          </p:cNvPicPr>
          <p:nvPr/>
        </p:nvPicPr>
        <p:blipFill>
          <a:blip r:embed="rId4"/>
          <a:stretch>
            <a:fillRect/>
          </a:stretch>
        </p:blipFill>
        <p:spPr>
          <a:xfrm>
            <a:off x="4590706" y="2705251"/>
            <a:ext cx="1092200" cy="1892300"/>
          </a:xfrm>
          <a:prstGeom prst="rect">
            <a:avLst/>
          </a:prstGeom>
        </p:spPr>
      </p:pic>
      <p:sp>
        <p:nvSpPr>
          <p:cNvPr id="5" name="Shape 1"/>
          <p:cNvSpPr/>
          <p:nvPr/>
        </p:nvSpPr>
        <p:spPr>
          <a:xfrm>
            <a:off x="10924640" y="981848"/>
            <a:ext cx="77797" cy="72000"/>
          </a:xfrm>
          <a:prstGeom prst="ellipse">
            <a:avLst/>
          </a:prstGeom>
          <a:solidFill>
            <a:srgbClr val="FFFFFF"/>
          </a:solidFill>
          <a:ln/>
        </p:spPr>
      </p:sp>
      <p:sp>
        <p:nvSpPr>
          <p:cNvPr id="6" name="Text 2"/>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11052814" y="981848"/>
            <a:ext cx="77797" cy="72000"/>
          </a:xfrm>
          <a:prstGeom prst="ellipse">
            <a:avLst/>
          </a:prstGeom>
          <a:solidFill>
            <a:srgbClr val="FFFFFF">
              <a:alpha val="56471"/>
            </a:srgbClr>
          </a:solidFill>
          <a:ln/>
        </p:spPr>
      </p:sp>
      <p:sp>
        <p:nvSpPr>
          <p:cNvPr id="8" name="Text 4"/>
          <p:cNvSpPr/>
          <p:nvPr/>
        </p:nvSpPr>
        <p:spPr>
          <a:xfrm>
            <a:off x="1105281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183828" y="981848"/>
            <a:ext cx="77797" cy="72000"/>
          </a:xfrm>
          <a:prstGeom prst="ellipse">
            <a:avLst/>
          </a:prstGeom>
          <a:solidFill>
            <a:srgbClr val="FFFFFF"/>
          </a:solidFill>
          <a:ln/>
        </p:spPr>
      </p:sp>
      <p:sp>
        <p:nvSpPr>
          <p:cNvPr id="10" name="Text 6"/>
          <p:cNvSpPr/>
          <p:nvPr/>
        </p:nvSpPr>
        <p:spPr>
          <a:xfrm>
            <a:off x="1118382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314843" y="981848"/>
            <a:ext cx="77797" cy="72000"/>
          </a:xfrm>
          <a:prstGeom prst="ellipse">
            <a:avLst/>
          </a:prstGeom>
          <a:solidFill>
            <a:srgbClr val="FFFFFF">
              <a:alpha val="56471"/>
            </a:srgbClr>
          </a:solidFill>
          <a:ln/>
        </p:spPr>
      </p:sp>
      <p:sp>
        <p:nvSpPr>
          <p:cNvPr id="12" name="Text 8"/>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2" descr="https://kimi-img.moonshot.cn/pub/slides/slides_tmpl/image/25-08-27-20:02:17-d2nf7i98bjvh7rlj06m0.png"/>
          <p:cNvPicPr>
            <a:picLocks noChangeAspect="1"/>
          </p:cNvPicPr>
          <p:nvPr/>
        </p:nvPicPr>
        <p:blipFill>
          <a:blip r:embed="rId4"/>
          <a:stretch>
            <a:fillRect/>
          </a:stretch>
        </p:blipFill>
        <p:spPr>
          <a:xfrm rot="10800000">
            <a:off x="1541077" y="3671817"/>
            <a:ext cx="1092200" cy="1892300"/>
          </a:xfrm>
          <a:prstGeom prst="rect">
            <a:avLst/>
          </a:prstGeom>
        </p:spPr>
      </p:pic>
      <p:pic>
        <p:nvPicPr>
          <p:cNvPr id="14" name="Image 3" descr="https://kimi-img.moonshot.cn/pub/slides/slides_tmpl/image/25-08-27-20:02:17-d2nf7i98bjvh7rlj06m0.png"/>
          <p:cNvPicPr>
            <a:picLocks noChangeAspect="1"/>
          </p:cNvPicPr>
          <p:nvPr/>
        </p:nvPicPr>
        <p:blipFill>
          <a:blip r:embed="rId4"/>
          <a:stretch>
            <a:fillRect/>
          </a:stretch>
        </p:blipFill>
        <p:spPr>
          <a:xfrm rot="10800000">
            <a:off x="6640366" y="3671817"/>
            <a:ext cx="1092200" cy="1892300"/>
          </a:xfrm>
          <a:prstGeom prst="rect">
            <a:avLst/>
          </a:prstGeom>
        </p:spPr>
      </p:pic>
      <p:pic>
        <p:nvPicPr>
          <p:cNvPr id="15" name="Image 4" descr="https://kimi-img.moonshot.cn/pub/slides/slides_tmpl/image/25-08-27-20:02:17-d2nf7i98bjvh7rlj06m0.png"/>
          <p:cNvPicPr>
            <a:picLocks noChangeAspect="1"/>
          </p:cNvPicPr>
          <p:nvPr/>
        </p:nvPicPr>
        <p:blipFill>
          <a:blip r:embed="rId4"/>
          <a:stretch>
            <a:fillRect/>
          </a:stretch>
        </p:blipFill>
        <p:spPr>
          <a:xfrm>
            <a:off x="9679913" y="2713561"/>
            <a:ext cx="1092200" cy="1892300"/>
          </a:xfrm>
          <a:prstGeom prst="rect">
            <a:avLst/>
          </a:prstGeom>
        </p:spPr>
      </p:pic>
      <p:sp>
        <p:nvSpPr>
          <p:cNvPr id="16" name="Text 9"/>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Must-Know Vocabulary</a:t>
            </a:r>
            <a:endParaRPr lang="en-US" sz="1600" dirty="0"/>
          </a:p>
        </p:txBody>
      </p:sp>
      <p:pic>
        <p:nvPicPr>
          <p:cNvPr id="17" name="Image 5" descr="https://kimi-img.moonshot.cn/pub/slides/slides_tmpl/image/25-08-27-20:02:06-d2nf7fh8bjvh7rlj060g.png"/>
          <p:cNvPicPr>
            <a:picLocks noChangeAspect="1"/>
          </p:cNvPicPr>
          <p:nvPr/>
        </p:nvPicPr>
        <p:blipFill>
          <a:blip r:embed="rId5"/>
          <a:stretch>
            <a:fillRect/>
          </a:stretch>
        </p:blipFill>
        <p:spPr>
          <a:xfrm>
            <a:off x="662882" y="495145"/>
            <a:ext cx="1371600" cy="304800"/>
          </a:xfrm>
          <a:prstGeom prst="rect">
            <a:avLst/>
          </a:prstGeom>
        </p:spPr>
      </p:pic>
      <p:sp>
        <p:nvSpPr>
          <p:cNvPr id="18" name="Shape 10"/>
          <p:cNvSpPr/>
          <p:nvPr/>
        </p:nvSpPr>
        <p:spPr>
          <a:xfrm>
            <a:off x="1764991" y="4874930"/>
            <a:ext cx="652471" cy="328680"/>
          </a:xfrm>
          <a:prstGeom prst="rect">
            <a:avLst/>
          </a:prstGeom>
          <a:solidFill>
            <a:srgbClr val="000000">
              <a:alpha val="0"/>
            </a:srgbClr>
          </a:solidFill>
          <a:ln/>
        </p:spPr>
      </p:sp>
      <p:sp>
        <p:nvSpPr>
          <p:cNvPr id="19" name="Text 11"/>
          <p:cNvSpPr/>
          <p:nvPr/>
        </p:nvSpPr>
        <p:spPr>
          <a:xfrm>
            <a:off x="1764991" y="4874930"/>
            <a:ext cx="652471" cy="328680"/>
          </a:xfrm>
          <a:prstGeom prst="rect">
            <a:avLst/>
          </a:prstGeom>
          <a:noFill/>
          <a:ln/>
        </p:spPr>
        <p:txBody>
          <a:bodyPr wrap="square" lIns="0" tIns="0" rIns="0" bIns="0" rtlCol="0" anchor="t"/>
          <a:lstStyle/>
          <a:p>
            <a:pPr>
              <a:lnSpc>
                <a:spcPct val="11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20" name="Text 12"/>
          <p:cNvSpPr/>
          <p:nvPr/>
        </p:nvSpPr>
        <p:spPr>
          <a:xfrm>
            <a:off x="2646256" y="4425970"/>
            <a:ext cx="3505796"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AI (Artificial Intelligence)</a:t>
            </a:r>
            <a:endParaRPr lang="en-US" sz="1600" dirty="0"/>
          </a:p>
        </p:txBody>
      </p:sp>
      <p:sp>
        <p:nvSpPr>
          <p:cNvPr id="21" name="Text 13"/>
          <p:cNvSpPr/>
          <p:nvPr/>
        </p:nvSpPr>
        <p:spPr>
          <a:xfrm>
            <a:off x="2541771" y="4679344"/>
            <a:ext cx="428372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is technology that recognizes patterns and makes predictions based on data. It powers many modern tools and services, from voice assistants to recommendation engines.</a:t>
            </a:r>
            <a:endParaRPr lang="en-US" sz="1600" dirty="0"/>
          </a:p>
        </p:txBody>
      </p:sp>
      <p:sp>
        <p:nvSpPr>
          <p:cNvPr id="22" name="Shape 14"/>
          <p:cNvSpPr/>
          <p:nvPr/>
        </p:nvSpPr>
        <p:spPr>
          <a:xfrm>
            <a:off x="4813594" y="3064325"/>
            <a:ext cx="652471" cy="328680"/>
          </a:xfrm>
          <a:prstGeom prst="rect">
            <a:avLst/>
          </a:prstGeom>
          <a:solidFill>
            <a:srgbClr val="000000">
              <a:alpha val="0"/>
            </a:srgbClr>
          </a:solidFill>
          <a:ln/>
        </p:spPr>
      </p:sp>
      <p:sp>
        <p:nvSpPr>
          <p:cNvPr id="23" name="Text 15"/>
          <p:cNvSpPr/>
          <p:nvPr/>
        </p:nvSpPr>
        <p:spPr>
          <a:xfrm>
            <a:off x="4813594" y="3064325"/>
            <a:ext cx="652471" cy="328680"/>
          </a:xfrm>
          <a:prstGeom prst="rect">
            <a:avLst/>
          </a:prstGeom>
          <a:noFill/>
          <a:ln/>
        </p:spPr>
        <p:txBody>
          <a:bodyPr wrap="square" lIns="0" tIns="0" rIns="0" bIns="0" rtlCol="0" anchor="t"/>
          <a:lstStyle/>
          <a:p>
            <a:pPr>
              <a:lnSpc>
                <a:spcPct val="11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24" name="Text 16"/>
          <p:cNvSpPr/>
          <p:nvPr/>
        </p:nvSpPr>
        <p:spPr>
          <a:xfrm>
            <a:off x="616288" y="1993666"/>
            <a:ext cx="3505796"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Machine Learning (ML)</a:t>
            </a:r>
            <a:endParaRPr lang="en-US" sz="1600" dirty="0"/>
          </a:p>
        </p:txBody>
      </p:sp>
      <p:sp>
        <p:nvSpPr>
          <p:cNvPr id="25" name="Text 17"/>
          <p:cNvSpPr/>
          <p:nvPr/>
        </p:nvSpPr>
        <p:spPr>
          <a:xfrm>
            <a:off x="511803" y="2247040"/>
            <a:ext cx="428372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Machine learning is how AI systems learn from data without being explicitly programmed. It enables AI to improve over time as it processes more information.</a:t>
            </a:r>
            <a:endParaRPr lang="en-US" sz="1600" dirty="0"/>
          </a:p>
        </p:txBody>
      </p:sp>
      <p:sp>
        <p:nvSpPr>
          <p:cNvPr id="26" name="Shape 18"/>
          <p:cNvSpPr/>
          <p:nvPr/>
        </p:nvSpPr>
        <p:spPr>
          <a:xfrm>
            <a:off x="6857735" y="4891864"/>
            <a:ext cx="652471" cy="328680"/>
          </a:xfrm>
          <a:prstGeom prst="rect">
            <a:avLst/>
          </a:prstGeom>
          <a:solidFill>
            <a:srgbClr val="000000">
              <a:alpha val="0"/>
            </a:srgbClr>
          </a:solidFill>
          <a:ln/>
        </p:spPr>
      </p:sp>
      <p:sp>
        <p:nvSpPr>
          <p:cNvPr id="27" name="Text 19"/>
          <p:cNvSpPr/>
          <p:nvPr/>
        </p:nvSpPr>
        <p:spPr>
          <a:xfrm>
            <a:off x="6857735" y="4891864"/>
            <a:ext cx="652471" cy="328680"/>
          </a:xfrm>
          <a:prstGeom prst="rect">
            <a:avLst/>
          </a:prstGeom>
          <a:noFill/>
          <a:ln/>
        </p:spPr>
        <p:txBody>
          <a:bodyPr wrap="square" lIns="0" tIns="0" rIns="0" bIns="0" rtlCol="0" anchor="t"/>
          <a:lstStyle/>
          <a:p>
            <a:pPr>
              <a:lnSpc>
                <a:spcPct val="11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20"/>
          <p:cNvSpPr/>
          <p:nvPr/>
        </p:nvSpPr>
        <p:spPr>
          <a:xfrm>
            <a:off x="7686006" y="4425970"/>
            <a:ext cx="3505796"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Neural Networks</a:t>
            </a:r>
            <a:endParaRPr lang="en-US" sz="1600" dirty="0"/>
          </a:p>
        </p:txBody>
      </p:sp>
      <p:sp>
        <p:nvSpPr>
          <p:cNvPr id="29" name="Text 21"/>
          <p:cNvSpPr/>
          <p:nvPr/>
        </p:nvSpPr>
        <p:spPr>
          <a:xfrm>
            <a:off x="7581521" y="4679344"/>
            <a:ext cx="428372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Neural networks are computer systems inspired by the human brain. They detect patterns and relationships in data, enabling AI to perform complex tasks like image recognition and natural language processing.</a:t>
            </a:r>
            <a:endParaRPr lang="en-US" sz="1600" dirty="0"/>
          </a:p>
        </p:txBody>
      </p:sp>
      <p:sp>
        <p:nvSpPr>
          <p:cNvPr id="30" name="Shape 22"/>
          <p:cNvSpPr/>
          <p:nvPr/>
        </p:nvSpPr>
        <p:spPr>
          <a:xfrm>
            <a:off x="9899777" y="3082614"/>
            <a:ext cx="652471" cy="328680"/>
          </a:xfrm>
          <a:prstGeom prst="rect">
            <a:avLst/>
          </a:prstGeom>
          <a:solidFill>
            <a:srgbClr val="000000">
              <a:alpha val="0"/>
            </a:srgbClr>
          </a:solidFill>
          <a:ln/>
        </p:spPr>
      </p:sp>
      <p:sp>
        <p:nvSpPr>
          <p:cNvPr id="31" name="Text 23"/>
          <p:cNvSpPr/>
          <p:nvPr/>
        </p:nvSpPr>
        <p:spPr>
          <a:xfrm>
            <a:off x="9899777" y="3082614"/>
            <a:ext cx="652471" cy="328680"/>
          </a:xfrm>
          <a:prstGeom prst="rect">
            <a:avLst/>
          </a:prstGeom>
          <a:noFill/>
          <a:ln/>
        </p:spPr>
        <p:txBody>
          <a:bodyPr wrap="square" lIns="0" tIns="0" rIns="0" bIns="0" rtlCol="0" anchor="t"/>
          <a:lstStyle/>
          <a:p>
            <a:pPr>
              <a:lnSpc>
                <a:spcPct val="110000"/>
              </a:lnSpc>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32" name="Text 24"/>
          <p:cNvSpPr/>
          <p:nvPr/>
        </p:nvSpPr>
        <p:spPr>
          <a:xfrm>
            <a:off x="5632024" y="1993666"/>
            <a:ext cx="3505796"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Generative AI</a:t>
            </a:r>
            <a:endParaRPr lang="en-US" sz="1600" dirty="0"/>
          </a:p>
        </p:txBody>
      </p:sp>
      <p:sp>
        <p:nvSpPr>
          <p:cNvPr id="33" name="Text 25"/>
          <p:cNvSpPr/>
          <p:nvPr/>
        </p:nvSpPr>
        <p:spPr>
          <a:xfrm>
            <a:off x="5527539" y="2247040"/>
            <a:ext cx="428372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Generative AI creates new content such as text, images, music, and code. It uses patterns learned from data to generate outputs that can be highly creative and useful.</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Try It</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05</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192000" cy="6864626"/>
          </a:xfrm>
          <a:prstGeom prst="rect">
            <a:avLst/>
          </a:prstGeom>
        </p:spPr>
      </p:pic>
      <p:pic>
        <p:nvPicPr>
          <p:cNvPr id="3" name="Image 1" descr="https://kimi-img.moonshot.cn/pub/slides/slides_tmpl/image/25-08-27-20:02:13-d2nf7h98bjvh7rlj067g.png"/>
          <p:cNvPicPr>
            <a:picLocks noChangeAspect="1"/>
          </p:cNvPicPr>
          <p:nvPr/>
        </p:nvPicPr>
        <p:blipFill>
          <a:blip r:embed="rId4"/>
          <a:stretch>
            <a:fillRect/>
          </a:stretch>
        </p:blipFill>
        <p:spPr>
          <a:xfrm>
            <a:off x="-1297250" y="8170"/>
            <a:ext cx="9474200" cy="6858000"/>
          </a:xfrm>
          <a:prstGeom prst="rect">
            <a:avLst/>
          </a:prstGeom>
        </p:spPr>
      </p:pic>
      <p:pic>
        <p:nvPicPr>
          <p:cNvPr id="4" name="Image 2" descr="https://kimi-img.moonshot.cn/pub/slides/slides_tmpl/image/25-08-27-20:02:11-d2nf7gp8bjvh7rlj0640.png"/>
          <p:cNvPicPr>
            <a:picLocks noChangeAspect="1"/>
          </p:cNvPicPr>
          <p:nvPr/>
        </p:nvPicPr>
        <p:blipFill>
          <a:blip r:embed="rId5"/>
          <a:stretch>
            <a:fillRect/>
          </a:stretch>
        </p:blipFill>
        <p:spPr>
          <a:xfrm>
            <a:off x="-585216" y="-618275"/>
            <a:ext cx="13036152" cy="7896899"/>
          </a:xfrm>
          <a:prstGeom prst="rect">
            <a:avLst/>
          </a:prstGeom>
        </p:spPr>
      </p:pic>
      <p:sp>
        <p:nvSpPr>
          <p:cNvPr id="5" name="Shape 0"/>
          <p:cNvSpPr/>
          <p:nvPr/>
        </p:nvSpPr>
        <p:spPr>
          <a:xfrm>
            <a:off x="691721" y="6176992"/>
            <a:ext cx="0" cy="125950"/>
          </a:xfrm>
          <a:prstGeom prst="line">
            <a:avLst/>
          </a:prstGeom>
          <a:noFill/>
          <a:ln w="12700">
            <a:solidFill>
              <a:srgbClr val="FFFFFF"/>
            </a:solidFill>
            <a:prstDash val="solid"/>
            <a:headEnd type="none"/>
            <a:tailEnd type="none"/>
          </a:ln>
        </p:spPr>
      </p:sp>
      <p:sp>
        <p:nvSpPr>
          <p:cNvPr id="6" name="Shape 1"/>
          <p:cNvSpPr/>
          <p:nvPr/>
        </p:nvSpPr>
        <p:spPr>
          <a:xfrm>
            <a:off x="779722" y="6176992"/>
            <a:ext cx="0" cy="125950"/>
          </a:xfrm>
          <a:prstGeom prst="line">
            <a:avLst/>
          </a:prstGeom>
          <a:noFill/>
          <a:ln w="12700">
            <a:solidFill>
              <a:srgbClr val="FFFFFF"/>
            </a:solidFill>
            <a:prstDash val="solid"/>
            <a:headEnd type="none"/>
            <a:tailEnd type="none"/>
          </a:ln>
        </p:spPr>
      </p:sp>
      <p:sp>
        <p:nvSpPr>
          <p:cNvPr id="7" name="Shape 2"/>
          <p:cNvSpPr/>
          <p:nvPr/>
        </p:nvSpPr>
        <p:spPr>
          <a:xfrm>
            <a:off x="867722" y="6072610"/>
            <a:ext cx="0" cy="220414"/>
          </a:xfrm>
          <a:prstGeom prst="line">
            <a:avLst/>
          </a:prstGeom>
          <a:noFill/>
          <a:ln w="12700">
            <a:solidFill>
              <a:srgbClr val="FFFFFF"/>
            </a:solidFill>
            <a:prstDash val="solid"/>
            <a:headEnd type="none"/>
            <a:tailEnd type="none"/>
          </a:ln>
        </p:spPr>
      </p:sp>
      <p:sp>
        <p:nvSpPr>
          <p:cNvPr id="8" name="Shape 3"/>
          <p:cNvSpPr/>
          <p:nvPr/>
        </p:nvSpPr>
        <p:spPr>
          <a:xfrm>
            <a:off x="955723" y="6176992"/>
            <a:ext cx="0" cy="125950"/>
          </a:xfrm>
          <a:prstGeom prst="line">
            <a:avLst/>
          </a:prstGeom>
          <a:noFill/>
          <a:ln w="12700">
            <a:solidFill>
              <a:srgbClr val="FFFFFF"/>
            </a:solidFill>
            <a:prstDash val="solid"/>
            <a:headEnd type="none"/>
            <a:tailEnd type="none"/>
          </a:ln>
        </p:spPr>
      </p:sp>
      <p:sp>
        <p:nvSpPr>
          <p:cNvPr id="9" name="Shape 4"/>
          <p:cNvSpPr/>
          <p:nvPr/>
        </p:nvSpPr>
        <p:spPr>
          <a:xfrm>
            <a:off x="1043723" y="6176992"/>
            <a:ext cx="0" cy="125950"/>
          </a:xfrm>
          <a:prstGeom prst="line">
            <a:avLst/>
          </a:prstGeom>
          <a:noFill/>
          <a:ln w="12700">
            <a:solidFill>
              <a:srgbClr val="FFFFFF"/>
            </a:solidFill>
            <a:prstDash val="solid"/>
            <a:headEnd type="none"/>
            <a:tailEnd type="none"/>
          </a:ln>
        </p:spPr>
      </p:sp>
      <p:sp>
        <p:nvSpPr>
          <p:cNvPr id="10" name="Shape 5"/>
          <p:cNvSpPr/>
          <p:nvPr/>
        </p:nvSpPr>
        <p:spPr>
          <a:xfrm flipH="1">
            <a:off x="11451321" y="672670"/>
            <a:ext cx="77797" cy="72000"/>
          </a:xfrm>
          <a:prstGeom prst="ellipse">
            <a:avLst/>
          </a:prstGeom>
          <a:solidFill>
            <a:srgbClr val="FFFFFF"/>
          </a:solidFill>
          <a:ln/>
        </p:spPr>
      </p:sp>
      <p:sp>
        <p:nvSpPr>
          <p:cNvPr id="11" name="Text 6"/>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flipH="1">
            <a:off x="11319983" y="673749"/>
            <a:ext cx="77797" cy="72000"/>
          </a:xfrm>
          <a:prstGeom prst="ellipse">
            <a:avLst/>
          </a:prstGeom>
          <a:solidFill>
            <a:srgbClr val="FFFFFF">
              <a:alpha val="56471"/>
            </a:srgbClr>
          </a:solidFill>
          <a:ln/>
        </p:spPr>
      </p:sp>
      <p:sp>
        <p:nvSpPr>
          <p:cNvPr id="13" name="Text 8"/>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flipH="1">
            <a:off x="11192132" y="672670"/>
            <a:ext cx="77797" cy="72000"/>
          </a:xfrm>
          <a:prstGeom prst="ellipse">
            <a:avLst/>
          </a:prstGeom>
          <a:solidFill>
            <a:srgbClr val="FFFFFF"/>
          </a:solidFill>
          <a:ln/>
        </p:spPr>
      </p:sp>
      <p:sp>
        <p:nvSpPr>
          <p:cNvPr id="15" name="Text 10"/>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1"/>
          <p:cNvSpPr/>
          <p:nvPr/>
        </p:nvSpPr>
        <p:spPr>
          <a:xfrm flipH="1">
            <a:off x="11061118" y="672670"/>
            <a:ext cx="77797" cy="72000"/>
          </a:xfrm>
          <a:prstGeom prst="ellipse">
            <a:avLst/>
          </a:prstGeom>
          <a:solidFill>
            <a:srgbClr val="FFFFFF">
              <a:alpha val="56471"/>
            </a:srgbClr>
          </a:solidFill>
          <a:ln/>
        </p:spPr>
      </p:sp>
      <p:sp>
        <p:nvSpPr>
          <p:cNvPr id="17" name="Text 12"/>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3"/>
          <p:cNvSpPr/>
          <p:nvPr/>
        </p:nvSpPr>
        <p:spPr>
          <a:xfrm>
            <a:off x="4227329" y="3421889"/>
            <a:ext cx="2335715" cy="2755103"/>
          </a:xfrm>
          <a:prstGeom prst="rect">
            <a:avLst/>
          </a:prstGeom>
          <a:solidFill>
            <a:srgbClr val="517BDA"/>
          </a:solidFill>
          <a:ln/>
          <a:effectLst>
            <a:outerShdw blurRad="404541" dist="103040" dir="13500000" algn="bl" rotWithShape="0">
              <a:srgbClr val="517BDA">
                <a:alpha val="63529"/>
              </a:srgbClr>
            </a:outerShdw>
          </a:effectLst>
        </p:spPr>
      </p:sp>
      <p:sp>
        <p:nvSpPr>
          <p:cNvPr id="19" name="Text 14"/>
          <p:cNvSpPr/>
          <p:nvPr/>
        </p:nvSpPr>
        <p:spPr>
          <a:xfrm>
            <a:off x="4227329" y="3421889"/>
            <a:ext cx="2335715" cy="2755103"/>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5"/>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21" name="Text 16"/>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pic>
        <p:nvPicPr>
          <p:cNvPr id="22" name="Image 3" descr="https://kimi-img.moonshot.cn/pub/slides/slides_tmpl/image/25-08-27-20:02:12-d2nf7h18bjvh7rlj064g.png"/>
          <p:cNvPicPr>
            <a:picLocks noChangeAspect="1"/>
          </p:cNvPicPr>
          <p:nvPr/>
        </p:nvPicPr>
        <p:blipFill>
          <a:blip r:embed="rId6"/>
          <a:stretch>
            <a:fillRect/>
          </a:stretch>
        </p:blipFill>
        <p:spPr>
          <a:xfrm>
            <a:off x="4139330" y="3327499"/>
            <a:ext cx="2514600" cy="2870200"/>
          </a:xfrm>
          <a:prstGeom prst="rect">
            <a:avLst/>
          </a:prstGeom>
        </p:spPr>
      </p:pic>
      <p:sp>
        <p:nvSpPr>
          <p:cNvPr id="23" name="Text 17"/>
          <p:cNvSpPr/>
          <p:nvPr/>
        </p:nvSpPr>
        <p:spPr>
          <a:xfrm>
            <a:off x="5694872" y="1783171"/>
            <a:ext cx="4919932"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AI Spotting Challenge</a:t>
            </a:r>
            <a:endParaRPr lang="en-US" sz="1600" dirty="0"/>
          </a:p>
        </p:txBody>
      </p:sp>
      <p:pic>
        <p:nvPicPr>
          <p:cNvPr id="24" name="Image 4" descr="https://kimi-img.moonshot.cn/pub/slides/slides_tmpl/image/25-08-27-20:02:06-d2nf7fh8bjvh7rlj060g.png"/>
          <p:cNvPicPr>
            <a:picLocks noChangeAspect="1"/>
          </p:cNvPicPr>
          <p:nvPr/>
        </p:nvPicPr>
        <p:blipFill>
          <a:blip r:embed="rId7"/>
          <a:stretch>
            <a:fillRect/>
          </a:stretch>
        </p:blipFill>
        <p:spPr>
          <a:xfrm>
            <a:off x="5815538" y="1280240"/>
            <a:ext cx="1371600" cy="304800"/>
          </a:xfrm>
          <a:prstGeom prst="rect">
            <a:avLst/>
          </a:prstGeom>
        </p:spPr>
      </p:pic>
      <p:sp>
        <p:nvSpPr>
          <p:cNvPr id="25" name="Text 18"/>
          <p:cNvSpPr/>
          <p:nvPr/>
        </p:nvSpPr>
        <p:spPr>
          <a:xfrm>
            <a:off x="7169630" y="3283282"/>
            <a:ext cx="3421380"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Spotting AI in Daily Life</a:t>
            </a:r>
            <a:endParaRPr lang="en-US" sz="1600" dirty="0"/>
          </a:p>
        </p:txBody>
      </p:sp>
      <p:sp>
        <p:nvSpPr>
          <p:cNvPr id="26" name="Text 19"/>
          <p:cNvSpPr/>
          <p:nvPr/>
        </p:nvSpPr>
        <p:spPr>
          <a:xfrm>
            <a:off x="7084971" y="3608771"/>
            <a:ext cx="4053944"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For 24 hours, actively notice where AI appears in your daily life. Record instances like voice assistants, predictive text, smart home alerts, and recommendation feeds. Share your findings in the next session.</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192000" cy="6864626"/>
          </a:xfrm>
          <a:prstGeom prst="rect">
            <a:avLst/>
          </a:prstGeom>
        </p:spPr>
      </p:pic>
      <p:pic>
        <p:nvPicPr>
          <p:cNvPr id="3" name="Image 1" descr="https://kimi-img.moonshot.cn/pub/slides/slides_tmpl/image/25-08-27-20:02:15-d2nf7hp8bjvh7rlj06bg.png"/>
          <p:cNvPicPr>
            <a:picLocks noChangeAspect="1"/>
          </p:cNvPicPr>
          <p:nvPr/>
        </p:nvPicPr>
        <p:blipFill>
          <a:blip r:embed="rId4"/>
          <a:stretch>
            <a:fillRect/>
          </a:stretch>
        </p:blipFill>
        <p:spPr>
          <a:xfrm>
            <a:off x="-189100" y="6626"/>
            <a:ext cx="6299200" cy="6858000"/>
          </a:xfrm>
          <a:prstGeom prst="rect">
            <a:avLst/>
          </a:prstGeom>
        </p:spPr>
      </p:pic>
      <p:sp>
        <p:nvSpPr>
          <p:cNvPr id="4" name="Shape 0"/>
          <p:cNvSpPr/>
          <p:nvPr/>
        </p:nvSpPr>
        <p:spPr>
          <a:xfrm>
            <a:off x="6136708" y="4206069"/>
            <a:ext cx="5236592" cy="1909146"/>
          </a:xfrm>
          <a:prstGeom prst="rect">
            <a:avLst/>
          </a:prstGeom>
          <a:solidFill>
            <a:srgbClr val="FFFFFF">
              <a:alpha val="8235"/>
            </a:srgbClr>
          </a:solidFill>
          <a:ln/>
        </p:spPr>
      </p:sp>
      <p:sp>
        <p:nvSpPr>
          <p:cNvPr id="5" name="Text 1"/>
          <p:cNvSpPr/>
          <p:nvPr/>
        </p:nvSpPr>
        <p:spPr>
          <a:xfrm>
            <a:off x="6136708" y="4206069"/>
            <a:ext cx="5236592" cy="1909146"/>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6136708" y="2006879"/>
            <a:ext cx="5236592" cy="1909146"/>
          </a:xfrm>
          <a:prstGeom prst="rect">
            <a:avLst/>
          </a:prstGeom>
          <a:solidFill>
            <a:srgbClr val="FFFFFF">
              <a:alpha val="8235"/>
            </a:srgbClr>
          </a:solidFill>
          <a:ln/>
        </p:spPr>
      </p:sp>
      <p:sp>
        <p:nvSpPr>
          <p:cNvPr id="7" name="Text 3"/>
          <p:cNvSpPr/>
          <p:nvPr/>
        </p:nvSpPr>
        <p:spPr>
          <a:xfrm>
            <a:off x="6136708" y="2006879"/>
            <a:ext cx="5236592" cy="1909146"/>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pic>
        <p:nvPicPr>
          <p:cNvPr id="9" name="Image 2" descr="https://kimi-img.moonshot.cn/pub/slides/slides_tmpl/image/25-08-27-20:02:13-d2nf7h98bjvh7rlj068g.png"/>
          <p:cNvPicPr>
            <a:picLocks noChangeAspect="1"/>
          </p:cNvPicPr>
          <p:nvPr/>
        </p:nvPicPr>
        <p:blipFill>
          <a:blip r:embed="rId5"/>
          <a:stretch>
            <a:fillRect/>
          </a:stretch>
        </p:blipFill>
        <p:spPr>
          <a:xfrm>
            <a:off x="5198483" y="1759118"/>
            <a:ext cx="1219200" cy="1193800"/>
          </a:xfrm>
          <a:prstGeom prst="rect">
            <a:avLst/>
          </a:prstGeom>
        </p:spPr>
      </p:pic>
      <p:sp>
        <p:nvSpPr>
          <p:cNvPr id="10" name="Shape 5"/>
          <p:cNvSpPr/>
          <p:nvPr/>
        </p:nvSpPr>
        <p:spPr>
          <a:xfrm>
            <a:off x="779721" y="6270738"/>
            <a:ext cx="0" cy="125950"/>
          </a:xfrm>
          <a:prstGeom prst="line">
            <a:avLst/>
          </a:prstGeom>
          <a:noFill/>
          <a:ln w="12700">
            <a:solidFill>
              <a:srgbClr val="FFFFFF"/>
            </a:solidFill>
            <a:prstDash val="solid"/>
            <a:headEnd type="none"/>
            <a:tailEnd type="none"/>
          </a:ln>
        </p:spPr>
      </p:sp>
      <p:sp>
        <p:nvSpPr>
          <p:cNvPr id="11" name="Shape 6"/>
          <p:cNvSpPr/>
          <p:nvPr/>
        </p:nvSpPr>
        <p:spPr>
          <a:xfrm>
            <a:off x="867722" y="6270738"/>
            <a:ext cx="0" cy="125950"/>
          </a:xfrm>
          <a:prstGeom prst="line">
            <a:avLst/>
          </a:prstGeom>
          <a:noFill/>
          <a:ln w="12700">
            <a:solidFill>
              <a:srgbClr val="FFFFFF"/>
            </a:solidFill>
            <a:prstDash val="solid"/>
            <a:headEnd type="none"/>
            <a:tailEnd type="none"/>
          </a:ln>
        </p:spPr>
      </p:sp>
      <p:sp>
        <p:nvSpPr>
          <p:cNvPr id="12" name="Shape 7"/>
          <p:cNvSpPr/>
          <p:nvPr/>
        </p:nvSpPr>
        <p:spPr>
          <a:xfrm>
            <a:off x="955722" y="6166356"/>
            <a:ext cx="0" cy="220414"/>
          </a:xfrm>
          <a:prstGeom prst="line">
            <a:avLst/>
          </a:prstGeom>
          <a:noFill/>
          <a:ln w="12700">
            <a:solidFill>
              <a:srgbClr val="FFFFFF"/>
            </a:solidFill>
            <a:prstDash val="solid"/>
            <a:headEnd type="none"/>
            <a:tailEnd type="none"/>
          </a:ln>
        </p:spPr>
      </p:sp>
      <p:sp>
        <p:nvSpPr>
          <p:cNvPr id="13" name="Shape 8"/>
          <p:cNvSpPr/>
          <p:nvPr/>
        </p:nvSpPr>
        <p:spPr>
          <a:xfrm>
            <a:off x="1043723" y="6270738"/>
            <a:ext cx="0" cy="125950"/>
          </a:xfrm>
          <a:prstGeom prst="line">
            <a:avLst/>
          </a:prstGeom>
          <a:noFill/>
          <a:ln w="12700">
            <a:solidFill>
              <a:srgbClr val="FFFFFF"/>
            </a:solidFill>
            <a:prstDash val="solid"/>
            <a:headEnd type="none"/>
            <a:tailEnd type="none"/>
          </a:ln>
        </p:spPr>
      </p:sp>
      <p:sp>
        <p:nvSpPr>
          <p:cNvPr id="14" name="Shape 9"/>
          <p:cNvSpPr/>
          <p:nvPr/>
        </p:nvSpPr>
        <p:spPr>
          <a:xfrm>
            <a:off x="1131723" y="6270738"/>
            <a:ext cx="0" cy="125950"/>
          </a:xfrm>
          <a:prstGeom prst="line">
            <a:avLst/>
          </a:prstGeom>
          <a:noFill/>
          <a:ln w="12700">
            <a:solidFill>
              <a:srgbClr val="FFFFFF"/>
            </a:solidFill>
            <a:prstDash val="solid"/>
            <a:headEnd type="none"/>
            <a:tailEnd type="none"/>
          </a:ln>
        </p:spPr>
      </p:sp>
      <p:sp>
        <p:nvSpPr>
          <p:cNvPr id="15" name="Shape 10"/>
          <p:cNvSpPr/>
          <p:nvPr/>
        </p:nvSpPr>
        <p:spPr>
          <a:xfrm flipH="1">
            <a:off x="11314843" y="981848"/>
            <a:ext cx="77797" cy="72000"/>
          </a:xfrm>
          <a:prstGeom prst="ellipse">
            <a:avLst/>
          </a:prstGeom>
          <a:solidFill>
            <a:srgbClr val="FFFFFF"/>
          </a:solidFill>
          <a:ln/>
        </p:spPr>
      </p:sp>
      <p:sp>
        <p:nvSpPr>
          <p:cNvPr id="16" name="Text 1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3" descr="https://kimi-img.moonshot.cn/pub/slides/slides_tmpl/image/25-08-27-20:02:13-d2nf7h98bjvh7rlj068g.png"/>
          <p:cNvPicPr>
            <a:picLocks noChangeAspect="1"/>
          </p:cNvPicPr>
          <p:nvPr/>
        </p:nvPicPr>
        <p:blipFill>
          <a:blip r:embed="rId5"/>
          <a:stretch>
            <a:fillRect/>
          </a:stretch>
        </p:blipFill>
        <p:spPr>
          <a:xfrm>
            <a:off x="5198483" y="3971966"/>
            <a:ext cx="1219200" cy="1193800"/>
          </a:xfrm>
          <a:prstGeom prst="rect">
            <a:avLst/>
          </a:prstGeom>
        </p:spPr>
      </p:pic>
      <p:sp>
        <p:nvSpPr>
          <p:cNvPr id="18" name="Shape 12"/>
          <p:cNvSpPr/>
          <p:nvPr/>
        </p:nvSpPr>
        <p:spPr>
          <a:xfrm flipH="1">
            <a:off x="11186668" y="981848"/>
            <a:ext cx="77797" cy="72000"/>
          </a:xfrm>
          <a:prstGeom prst="ellipse">
            <a:avLst/>
          </a:prstGeom>
          <a:solidFill>
            <a:srgbClr val="FFFFFF">
              <a:alpha val="56471"/>
            </a:srgbClr>
          </a:solidFill>
          <a:ln/>
        </p:spPr>
      </p:sp>
      <p:sp>
        <p:nvSpPr>
          <p:cNvPr id="19" name="Text 1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4"/>
          <p:cNvSpPr/>
          <p:nvPr/>
        </p:nvSpPr>
        <p:spPr>
          <a:xfrm flipH="1">
            <a:off x="11055654" y="981848"/>
            <a:ext cx="77797" cy="72000"/>
          </a:xfrm>
          <a:prstGeom prst="ellipse">
            <a:avLst/>
          </a:prstGeom>
          <a:solidFill>
            <a:srgbClr val="FFFFFF"/>
          </a:solidFill>
          <a:ln/>
        </p:spPr>
      </p:sp>
      <p:sp>
        <p:nvSpPr>
          <p:cNvPr id="21" name="Text 1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6"/>
          <p:cNvSpPr/>
          <p:nvPr/>
        </p:nvSpPr>
        <p:spPr>
          <a:xfrm flipH="1">
            <a:off x="10924640" y="981848"/>
            <a:ext cx="77797" cy="72000"/>
          </a:xfrm>
          <a:prstGeom prst="ellipse">
            <a:avLst/>
          </a:prstGeom>
          <a:solidFill>
            <a:srgbClr val="FFFFFF">
              <a:alpha val="56471"/>
            </a:srgbClr>
          </a:solidFill>
          <a:ln/>
        </p:spPr>
      </p:sp>
      <p:sp>
        <p:nvSpPr>
          <p:cNvPr id="23" name="Text 1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18"/>
          <p:cNvSpPr/>
          <p:nvPr/>
        </p:nvSpPr>
        <p:spPr>
          <a:xfrm rot="13500000">
            <a:off x="6265096" y="2177027"/>
            <a:ext cx="224914" cy="224914"/>
          </a:xfrm>
          <a:prstGeom prst="rtTriangle">
            <a:avLst/>
          </a:prstGeom>
          <a:solidFill>
            <a:srgbClr val="517BDA"/>
          </a:solidFill>
          <a:ln/>
          <a:effectLst>
            <a:outerShdw blurRad="145102" dist="50800" dir="2700000" algn="bl" rotWithShape="0">
              <a:srgbClr val="517BDA">
                <a:alpha val="76471"/>
              </a:srgbClr>
            </a:outerShdw>
          </a:effectLst>
        </p:spPr>
      </p:sp>
      <p:sp>
        <p:nvSpPr>
          <p:cNvPr id="25" name="Text 19"/>
          <p:cNvSpPr/>
          <p:nvPr/>
        </p:nvSpPr>
        <p:spPr>
          <a:xfrm rot="13500000">
            <a:off x="6265096" y="2177027"/>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0"/>
          <p:cNvSpPr/>
          <p:nvPr/>
        </p:nvSpPr>
        <p:spPr>
          <a:xfrm rot="13500000">
            <a:off x="6265096" y="4376217"/>
            <a:ext cx="224914" cy="224914"/>
          </a:xfrm>
          <a:prstGeom prst="rtTriangle">
            <a:avLst/>
          </a:prstGeom>
          <a:solidFill>
            <a:srgbClr val="517BDA"/>
          </a:solidFill>
          <a:ln/>
          <a:effectLst>
            <a:outerShdw blurRad="145102" dist="50800" dir="2700000" algn="bl" rotWithShape="0">
              <a:srgbClr val="517BDA">
                <a:alpha val="76471"/>
              </a:srgbClr>
            </a:outerShdw>
          </a:effectLst>
        </p:spPr>
      </p:sp>
      <p:sp>
        <p:nvSpPr>
          <p:cNvPr id="27" name="Text 21"/>
          <p:cNvSpPr/>
          <p:nvPr/>
        </p:nvSpPr>
        <p:spPr>
          <a:xfrm rot="13500000">
            <a:off x="6265096" y="4376217"/>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2"/>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Three-Prompt Experiment</a:t>
            </a:r>
            <a:endParaRPr lang="en-US" sz="1600" dirty="0"/>
          </a:p>
        </p:txBody>
      </p:sp>
      <p:pic>
        <p:nvPicPr>
          <p:cNvPr id="29" name="Image 4"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30" name="Shape 23"/>
          <p:cNvSpPr/>
          <p:nvPr/>
        </p:nvSpPr>
        <p:spPr>
          <a:xfrm>
            <a:off x="5481848" y="2090786"/>
            <a:ext cx="652471" cy="460126"/>
          </a:xfrm>
          <a:prstGeom prst="rect">
            <a:avLst/>
          </a:prstGeom>
          <a:solidFill>
            <a:srgbClr val="000000">
              <a:alpha val="0"/>
            </a:srgbClr>
          </a:solidFill>
          <a:ln/>
        </p:spPr>
      </p:sp>
      <p:sp>
        <p:nvSpPr>
          <p:cNvPr id="31" name="Text 24"/>
          <p:cNvSpPr/>
          <p:nvPr/>
        </p:nvSpPr>
        <p:spPr>
          <a:xfrm>
            <a:off x="5481848" y="2090786"/>
            <a:ext cx="652471" cy="460126"/>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32" name="Text 25"/>
          <p:cNvSpPr/>
          <p:nvPr/>
        </p:nvSpPr>
        <p:spPr>
          <a:xfrm>
            <a:off x="6619441" y="2140748"/>
            <a:ext cx="3788217"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Experiment with Prompts</a:t>
            </a:r>
            <a:endParaRPr lang="en-US" sz="1600" dirty="0"/>
          </a:p>
        </p:txBody>
      </p:sp>
      <p:sp>
        <p:nvSpPr>
          <p:cNvPr id="33" name="Text 26"/>
          <p:cNvSpPr/>
          <p:nvPr/>
        </p:nvSpPr>
        <p:spPr>
          <a:xfrm>
            <a:off x="6240850" y="2433582"/>
            <a:ext cx="5084324"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Choose a task and ask an AI tool the same question in three different ways. Compare the outputs to see which prompt produces the best result. This exercise demonstrates how your instructions shape the AI's response.</a:t>
            </a:r>
            <a:endParaRPr lang="en-US" sz="1600" dirty="0"/>
          </a:p>
        </p:txBody>
      </p:sp>
      <p:sp>
        <p:nvSpPr>
          <p:cNvPr id="34" name="Shape 27"/>
          <p:cNvSpPr/>
          <p:nvPr/>
        </p:nvSpPr>
        <p:spPr>
          <a:xfrm>
            <a:off x="5481848" y="4313489"/>
            <a:ext cx="652471" cy="460126"/>
          </a:xfrm>
          <a:prstGeom prst="rect">
            <a:avLst/>
          </a:prstGeom>
          <a:solidFill>
            <a:srgbClr val="000000">
              <a:alpha val="0"/>
            </a:srgbClr>
          </a:solidFill>
          <a:ln/>
        </p:spPr>
      </p:sp>
      <p:sp>
        <p:nvSpPr>
          <p:cNvPr id="35" name="Text 28"/>
          <p:cNvSpPr/>
          <p:nvPr/>
        </p:nvSpPr>
        <p:spPr>
          <a:xfrm>
            <a:off x="5481848" y="4313489"/>
            <a:ext cx="652471" cy="460126"/>
          </a:xfrm>
          <a:prstGeom prst="rect">
            <a:avLst/>
          </a:prstGeom>
          <a:noFill/>
          <a:ln/>
        </p:spPr>
        <p:txBody>
          <a:bodyPr wrap="square" lIns="0" tIns="0" rIns="0" bIns="0" rtlCol="0" anchor="t"/>
          <a:lstStyle/>
          <a:p>
            <a:pPr algn="ctr">
              <a:lnSpc>
                <a:spcPct val="11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36" name="Text 29"/>
          <p:cNvSpPr/>
          <p:nvPr/>
        </p:nvSpPr>
        <p:spPr>
          <a:xfrm>
            <a:off x="6619442" y="4352136"/>
            <a:ext cx="3788216"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Refining Prompts</a:t>
            </a:r>
            <a:endParaRPr lang="en-US" sz="1600" dirty="0"/>
          </a:p>
        </p:txBody>
      </p:sp>
      <p:sp>
        <p:nvSpPr>
          <p:cNvPr id="37" name="Text 30"/>
          <p:cNvSpPr/>
          <p:nvPr/>
        </p:nvSpPr>
        <p:spPr>
          <a:xfrm>
            <a:off x="6240852" y="4645750"/>
            <a:ext cx="5084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Notice how slight changes in wording can significantly impact the AI's output. This skill is crucial for getting the most accurate and useful information from AI tools.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3179" y="-1"/>
            <a:ext cx="12194137" cy="6865829"/>
          </a:xfrm>
          <a:prstGeom prst="rect">
            <a:avLst/>
          </a:prstGeom>
        </p:spPr>
      </p:pic>
      <p:sp>
        <p:nvSpPr>
          <p:cNvPr id="3" name="Shape 0"/>
          <p:cNvSpPr/>
          <p:nvPr/>
        </p:nvSpPr>
        <p:spPr>
          <a:xfrm flipH="1">
            <a:off x="11314843" y="981848"/>
            <a:ext cx="77797" cy="72000"/>
          </a:xfrm>
          <a:prstGeom prst="ellipse">
            <a:avLst/>
          </a:prstGeom>
          <a:solidFill>
            <a:srgbClr val="FFFFFF"/>
          </a:solidFill>
          <a:ln/>
        </p:spPr>
      </p:sp>
      <p:sp>
        <p:nvSpPr>
          <p:cNvPr id="4"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2:16-d2nf7i18bjvh7rlj06j0.png"/>
          <p:cNvPicPr>
            <a:picLocks noChangeAspect="1"/>
          </p:cNvPicPr>
          <p:nvPr/>
        </p:nvPicPr>
        <p:blipFill>
          <a:blip r:embed="rId4"/>
          <a:stretch>
            <a:fillRect/>
          </a:stretch>
        </p:blipFill>
        <p:spPr>
          <a:xfrm>
            <a:off x="227077" y="1736336"/>
            <a:ext cx="10151467" cy="1622141"/>
          </a:xfrm>
          <a:prstGeom prst="rect">
            <a:avLst/>
          </a:prstGeom>
        </p:spPr>
      </p:pic>
      <p:sp>
        <p:nvSpPr>
          <p:cNvPr id="6" name="Shape 2"/>
          <p:cNvSpPr/>
          <p:nvPr/>
        </p:nvSpPr>
        <p:spPr>
          <a:xfrm flipH="1">
            <a:off x="11186668" y="981848"/>
            <a:ext cx="77797" cy="72000"/>
          </a:xfrm>
          <a:prstGeom prst="ellipse">
            <a:avLst/>
          </a:prstGeom>
          <a:solidFill>
            <a:srgbClr val="FFFFFF">
              <a:alpha val="56471"/>
            </a:srgbClr>
          </a:solidFill>
          <a:ln/>
        </p:spPr>
      </p:sp>
      <p:sp>
        <p:nvSpPr>
          <p:cNvPr id="7"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flipH="1">
            <a:off x="11055654" y="981848"/>
            <a:ext cx="77797" cy="72000"/>
          </a:xfrm>
          <a:prstGeom prst="ellipse">
            <a:avLst/>
          </a:prstGeom>
          <a:solidFill>
            <a:srgbClr val="FFFFFF"/>
          </a:solidFill>
          <a:ln/>
        </p:spPr>
      </p:sp>
      <p:sp>
        <p:nvSpPr>
          <p:cNvPr id="9"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2" descr="https://kimi-img.moonshot.cn/pub/slides/slides_tmpl/image/25-08-27-20:02:16-d2nf7i18bjvh7rlj06jg.png"/>
          <p:cNvPicPr>
            <a:picLocks noChangeAspect="1"/>
          </p:cNvPicPr>
          <p:nvPr/>
        </p:nvPicPr>
        <p:blipFill>
          <a:blip r:embed="rId5"/>
          <a:stretch>
            <a:fillRect/>
          </a:stretch>
        </p:blipFill>
        <p:spPr>
          <a:xfrm>
            <a:off x="710957" y="2472057"/>
            <a:ext cx="1219200" cy="1219200"/>
          </a:xfrm>
          <a:prstGeom prst="rect">
            <a:avLst/>
          </a:prstGeom>
        </p:spPr>
      </p:pic>
      <p:pic>
        <p:nvPicPr>
          <p:cNvPr id="11" name="Image 3" descr="https://kimi-img.moonshot.cn/pub/slides/slides_tmpl/image/25-08-27-20:02:16-d2nf7i18bjvh7rlj06jg.png"/>
          <p:cNvPicPr>
            <a:picLocks noChangeAspect="1"/>
          </p:cNvPicPr>
          <p:nvPr/>
        </p:nvPicPr>
        <p:blipFill>
          <a:blip r:embed="rId5"/>
          <a:stretch>
            <a:fillRect/>
          </a:stretch>
        </p:blipFill>
        <p:spPr>
          <a:xfrm>
            <a:off x="7735823" y="1282634"/>
            <a:ext cx="1219200" cy="1219200"/>
          </a:xfrm>
          <a:prstGeom prst="rect">
            <a:avLst/>
          </a:prstGeom>
        </p:spPr>
      </p:pic>
      <p:sp>
        <p:nvSpPr>
          <p:cNvPr id="12" name="Shape 6"/>
          <p:cNvSpPr/>
          <p:nvPr/>
        </p:nvSpPr>
        <p:spPr>
          <a:xfrm flipH="1">
            <a:off x="10924640" y="981848"/>
            <a:ext cx="77797" cy="72000"/>
          </a:xfrm>
          <a:prstGeom prst="ellipse">
            <a:avLst/>
          </a:prstGeom>
          <a:solidFill>
            <a:srgbClr val="FFFFFF">
              <a:alpha val="56471"/>
            </a:srgbClr>
          </a:solidFill>
          <a:ln/>
        </p:spPr>
      </p:sp>
      <p:sp>
        <p:nvSpPr>
          <p:cNvPr id="13"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4" descr="https://kimi-img.moonshot.cn/pub/slides/slides_tmpl/image/25-08-27-20:02:16-d2nf7i18bjvh7rlj06jg.png"/>
          <p:cNvPicPr>
            <a:picLocks noChangeAspect="1"/>
          </p:cNvPicPr>
          <p:nvPr/>
        </p:nvPicPr>
        <p:blipFill>
          <a:blip r:embed="rId5"/>
          <a:stretch>
            <a:fillRect/>
          </a:stretch>
        </p:blipFill>
        <p:spPr>
          <a:xfrm>
            <a:off x="4275303" y="1967581"/>
            <a:ext cx="1219200" cy="1219200"/>
          </a:xfrm>
          <a:prstGeom prst="rect">
            <a:avLst/>
          </a:prstGeom>
        </p:spPr>
      </p:pic>
      <p:sp>
        <p:nvSpPr>
          <p:cNvPr id="15" name="Shape 8"/>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16" name="Text 9"/>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0"/>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Trust &amp; Verify Drill</a:t>
            </a:r>
            <a:endParaRPr lang="en-US" sz="1600" dirty="0"/>
          </a:p>
        </p:txBody>
      </p:sp>
      <p:pic>
        <p:nvPicPr>
          <p:cNvPr id="18" name="Image 5"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19" name="Shape 11"/>
          <p:cNvSpPr/>
          <p:nvPr/>
        </p:nvSpPr>
        <p:spPr>
          <a:xfrm>
            <a:off x="988010" y="2887496"/>
            <a:ext cx="665094" cy="295787"/>
          </a:xfrm>
          <a:prstGeom prst="rect">
            <a:avLst/>
          </a:prstGeom>
          <a:solidFill>
            <a:srgbClr val="000000">
              <a:alpha val="0"/>
            </a:srgbClr>
          </a:solidFill>
          <a:ln/>
        </p:spPr>
      </p:sp>
      <p:sp>
        <p:nvSpPr>
          <p:cNvPr id="20" name="Text 12"/>
          <p:cNvSpPr/>
          <p:nvPr/>
        </p:nvSpPr>
        <p:spPr>
          <a:xfrm>
            <a:off x="988010" y="2887496"/>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3"/>
          <p:cNvSpPr/>
          <p:nvPr/>
        </p:nvSpPr>
        <p:spPr>
          <a:xfrm>
            <a:off x="980435" y="3709885"/>
            <a:ext cx="3145914"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Query Known Information</a:t>
            </a:r>
            <a:endParaRPr lang="en-US" sz="1600" dirty="0"/>
          </a:p>
        </p:txBody>
      </p:sp>
      <p:sp>
        <p:nvSpPr>
          <p:cNvPr id="22" name="Text 14"/>
          <p:cNvSpPr/>
          <p:nvPr/>
        </p:nvSpPr>
        <p:spPr>
          <a:xfrm>
            <a:off x="900224" y="4069952"/>
            <a:ext cx="336088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Ask AI a question you already know the answer to, such as 'What is the capital of Japan?' or 'Who discovered penicillin?' Check the response for accuracy.</a:t>
            </a:r>
            <a:endParaRPr lang="en-US" sz="1600" dirty="0"/>
          </a:p>
        </p:txBody>
      </p:sp>
      <p:sp>
        <p:nvSpPr>
          <p:cNvPr id="23" name="Shape 15"/>
          <p:cNvSpPr/>
          <p:nvPr/>
        </p:nvSpPr>
        <p:spPr>
          <a:xfrm>
            <a:off x="4552356" y="2399512"/>
            <a:ext cx="665094" cy="295787"/>
          </a:xfrm>
          <a:prstGeom prst="rect">
            <a:avLst/>
          </a:prstGeom>
          <a:solidFill>
            <a:srgbClr val="000000">
              <a:alpha val="0"/>
            </a:srgbClr>
          </a:solidFill>
          <a:ln/>
        </p:spPr>
      </p:sp>
      <p:sp>
        <p:nvSpPr>
          <p:cNvPr id="24" name="Text 16"/>
          <p:cNvSpPr/>
          <p:nvPr/>
        </p:nvSpPr>
        <p:spPr>
          <a:xfrm>
            <a:off x="4552356" y="2399512"/>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7"/>
          <p:cNvSpPr/>
          <p:nvPr/>
        </p:nvSpPr>
        <p:spPr>
          <a:xfrm>
            <a:off x="4589908" y="3340917"/>
            <a:ext cx="3145915"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Assess Confidence</a:t>
            </a:r>
            <a:endParaRPr lang="en-US" sz="1600" dirty="0"/>
          </a:p>
        </p:txBody>
      </p:sp>
      <p:sp>
        <p:nvSpPr>
          <p:cNvPr id="26" name="Text 18"/>
          <p:cNvSpPr/>
          <p:nvPr/>
        </p:nvSpPr>
        <p:spPr>
          <a:xfrm>
            <a:off x="4482425" y="3738964"/>
            <a:ext cx="336088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If available, ask the AI how confident it is in its answer. This helps you gauge the reliability of the information provided.</a:t>
            </a:r>
            <a:endParaRPr lang="en-US" sz="1600" dirty="0"/>
          </a:p>
        </p:txBody>
      </p:sp>
      <p:sp>
        <p:nvSpPr>
          <p:cNvPr id="27" name="Shape 19"/>
          <p:cNvSpPr/>
          <p:nvPr/>
        </p:nvSpPr>
        <p:spPr>
          <a:xfrm>
            <a:off x="8012876" y="1697449"/>
            <a:ext cx="665094" cy="295787"/>
          </a:xfrm>
          <a:prstGeom prst="rect">
            <a:avLst/>
          </a:prstGeom>
          <a:solidFill>
            <a:srgbClr val="000000">
              <a:alpha val="0"/>
            </a:srgbClr>
          </a:solidFill>
          <a:ln/>
        </p:spPr>
      </p:sp>
      <p:sp>
        <p:nvSpPr>
          <p:cNvPr id="28" name="Text 20"/>
          <p:cNvSpPr/>
          <p:nvPr/>
        </p:nvSpPr>
        <p:spPr>
          <a:xfrm>
            <a:off x="8012876" y="1697449"/>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1"/>
          <p:cNvSpPr/>
          <p:nvPr/>
        </p:nvSpPr>
        <p:spPr>
          <a:xfrm>
            <a:off x="8215423" y="2586938"/>
            <a:ext cx="3177217"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Verify Sources</a:t>
            </a:r>
            <a:endParaRPr lang="en-US" sz="1600" dirty="0"/>
          </a:p>
        </p:txBody>
      </p:sp>
      <p:sp>
        <p:nvSpPr>
          <p:cNvPr id="30" name="Text 22"/>
          <p:cNvSpPr/>
          <p:nvPr/>
        </p:nvSpPr>
        <p:spPr>
          <a:xfrm>
            <a:off x="8105303" y="2994308"/>
            <a:ext cx="336088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Request possible sources from the AI. This step ensures you can verify the information and understand when to double-check the output.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Safety Frame</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2g.jpg"/>
          <p:cNvPicPr>
            <a:picLocks noChangeAspect="1"/>
          </p:cNvPicPr>
          <p:nvPr/>
        </p:nvPicPr>
        <p:blipFill>
          <a:blip r:embed="rId3"/>
          <a:srcRect/>
          <a:stretch/>
        </p:blipFill>
        <p:spPr>
          <a:xfrm>
            <a:off x="-16042" y="-5184"/>
            <a:ext cx="12203363" cy="6871023"/>
          </a:xfrm>
          <a:prstGeom prst="rect">
            <a:avLst/>
          </a:prstGeom>
        </p:spPr>
      </p:pic>
      <p:sp>
        <p:nvSpPr>
          <p:cNvPr id="3" name="Shape 0"/>
          <p:cNvSpPr/>
          <p:nvPr/>
        </p:nvSpPr>
        <p:spPr>
          <a:xfrm>
            <a:off x="949027" y="6176992"/>
            <a:ext cx="0" cy="125950"/>
          </a:xfrm>
          <a:prstGeom prst="line">
            <a:avLst/>
          </a:prstGeom>
          <a:noFill/>
          <a:ln w="12700">
            <a:solidFill>
              <a:srgbClr val="FFFFFF"/>
            </a:solidFill>
            <a:prstDash val="solid"/>
            <a:headEnd type="none"/>
            <a:tailEnd type="none"/>
          </a:ln>
        </p:spPr>
      </p:sp>
      <p:sp>
        <p:nvSpPr>
          <p:cNvPr id="4" name="Shape 1"/>
          <p:cNvSpPr/>
          <p:nvPr/>
        </p:nvSpPr>
        <p:spPr>
          <a:xfrm>
            <a:off x="1037028" y="6176992"/>
            <a:ext cx="0" cy="125950"/>
          </a:xfrm>
          <a:prstGeom prst="line">
            <a:avLst/>
          </a:prstGeom>
          <a:noFill/>
          <a:ln w="12700">
            <a:solidFill>
              <a:srgbClr val="FFFFFF"/>
            </a:solidFill>
            <a:prstDash val="solid"/>
            <a:headEnd type="none"/>
            <a:tailEnd type="none"/>
          </a:ln>
        </p:spPr>
      </p:sp>
      <p:sp>
        <p:nvSpPr>
          <p:cNvPr id="5" name="Shape 2"/>
          <p:cNvSpPr/>
          <p:nvPr/>
        </p:nvSpPr>
        <p:spPr>
          <a:xfrm>
            <a:off x="1125028" y="6072610"/>
            <a:ext cx="0" cy="220414"/>
          </a:xfrm>
          <a:prstGeom prst="line">
            <a:avLst/>
          </a:prstGeom>
          <a:noFill/>
          <a:ln w="12700">
            <a:solidFill>
              <a:srgbClr val="FFFFFF"/>
            </a:solidFill>
            <a:prstDash val="solid"/>
            <a:headEnd type="none"/>
            <a:tailEnd type="none"/>
          </a:ln>
        </p:spPr>
      </p:sp>
      <p:sp>
        <p:nvSpPr>
          <p:cNvPr id="6" name="Shape 3"/>
          <p:cNvSpPr/>
          <p:nvPr/>
        </p:nvSpPr>
        <p:spPr>
          <a:xfrm>
            <a:off x="1213029" y="6176992"/>
            <a:ext cx="0" cy="125950"/>
          </a:xfrm>
          <a:prstGeom prst="line">
            <a:avLst/>
          </a:prstGeom>
          <a:noFill/>
          <a:ln w="12700">
            <a:solidFill>
              <a:srgbClr val="FFFFFF"/>
            </a:solidFill>
            <a:prstDash val="solid"/>
            <a:headEnd type="none"/>
            <a:tailEnd type="none"/>
          </a:ln>
        </p:spPr>
      </p:sp>
      <p:sp>
        <p:nvSpPr>
          <p:cNvPr id="7" name="Shape 4"/>
          <p:cNvSpPr/>
          <p:nvPr/>
        </p:nvSpPr>
        <p:spPr>
          <a:xfrm>
            <a:off x="1301029" y="6176992"/>
            <a:ext cx="0" cy="125950"/>
          </a:xfrm>
          <a:prstGeom prst="line">
            <a:avLst/>
          </a:prstGeom>
          <a:noFill/>
          <a:ln w="12700">
            <a:solidFill>
              <a:srgbClr val="FFFFFF"/>
            </a:solidFill>
            <a:prstDash val="solid"/>
            <a:headEnd type="none"/>
            <a:tailEnd type="none"/>
          </a:ln>
        </p:spPr>
      </p:sp>
      <p:sp>
        <p:nvSpPr>
          <p:cNvPr id="8" name="Shape 5"/>
          <p:cNvSpPr/>
          <p:nvPr/>
        </p:nvSpPr>
        <p:spPr>
          <a:xfrm flipH="1">
            <a:off x="11601221" y="672670"/>
            <a:ext cx="77797" cy="72000"/>
          </a:xfrm>
          <a:prstGeom prst="ellipse">
            <a:avLst/>
          </a:prstGeom>
          <a:solidFill>
            <a:srgbClr val="FFFFFF"/>
          </a:solidFill>
          <a:ln/>
        </p:spPr>
      </p:sp>
      <p:sp>
        <p:nvSpPr>
          <p:cNvPr id="9" name="Text 6"/>
          <p:cNvSpPr/>
          <p:nvPr/>
        </p:nvSpPr>
        <p:spPr>
          <a:xfrm>
            <a:off x="116012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1473046" y="672670"/>
            <a:ext cx="77797" cy="72000"/>
          </a:xfrm>
          <a:prstGeom prst="ellipse">
            <a:avLst/>
          </a:prstGeom>
          <a:solidFill>
            <a:srgbClr val="FFFFFF">
              <a:alpha val="56471"/>
            </a:srgbClr>
          </a:solidFill>
          <a:ln/>
        </p:spPr>
      </p:sp>
      <p:sp>
        <p:nvSpPr>
          <p:cNvPr id="11" name="Text 8"/>
          <p:cNvSpPr/>
          <p:nvPr/>
        </p:nvSpPr>
        <p:spPr>
          <a:xfrm>
            <a:off x="11473046"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11342032" y="672670"/>
            <a:ext cx="77797" cy="72000"/>
          </a:xfrm>
          <a:prstGeom prst="ellipse">
            <a:avLst/>
          </a:prstGeom>
          <a:solidFill>
            <a:srgbClr val="FFFFFF"/>
          </a:solidFill>
          <a:ln/>
        </p:spPr>
      </p:sp>
      <p:sp>
        <p:nvSpPr>
          <p:cNvPr id="13" name="Text 10"/>
          <p:cNvSpPr/>
          <p:nvPr/>
        </p:nvSpPr>
        <p:spPr>
          <a:xfrm>
            <a:off x="113420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flipH="1">
            <a:off x="11211018" y="672670"/>
            <a:ext cx="77797" cy="72000"/>
          </a:xfrm>
          <a:prstGeom prst="ellipse">
            <a:avLst/>
          </a:prstGeom>
          <a:solidFill>
            <a:srgbClr val="FFFFFF">
              <a:alpha val="56471"/>
            </a:srgbClr>
          </a:solidFill>
          <a:ln/>
        </p:spPr>
      </p:sp>
      <p:sp>
        <p:nvSpPr>
          <p:cNvPr id="15" name="Text 12"/>
          <p:cNvSpPr/>
          <p:nvPr/>
        </p:nvSpPr>
        <p:spPr>
          <a:xfrm>
            <a:off x="112110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1" descr="https://kimi-img.moonshot.cn/pub/slides/slides_tmpl/image/25-08-27-20:02:05-d2nf7f98bjvh7rlj05u0.png"/>
          <p:cNvPicPr>
            <a:picLocks noChangeAspect="1"/>
          </p:cNvPicPr>
          <p:nvPr/>
        </p:nvPicPr>
        <p:blipFill>
          <a:blip r:embed="rId4"/>
          <a:stretch>
            <a:fillRect/>
          </a:stretch>
        </p:blipFill>
        <p:spPr>
          <a:xfrm>
            <a:off x="5396371" y="1406668"/>
            <a:ext cx="723900" cy="1181100"/>
          </a:xfrm>
          <a:prstGeom prst="rect">
            <a:avLst/>
          </a:prstGeom>
        </p:spPr>
      </p:pic>
      <p:pic>
        <p:nvPicPr>
          <p:cNvPr id="17" name="Image 2" descr="https://kimi-img.moonshot.cn/pub/slides/slides_tmpl/image/25-08-27-20:02:05-d2nf7f98bjvh7rlj05u0.png"/>
          <p:cNvPicPr>
            <a:picLocks noChangeAspect="1"/>
          </p:cNvPicPr>
          <p:nvPr/>
        </p:nvPicPr>
        <p:blipFill>
          <a:blip r:embed="rId4"/>
          <a:stretch>
            <a:fillRect/>
          </a:stretch>
        </p:blipFill>
        <p:spPr>
          <a:xfrm>
            <a:off x="5396371" y="2281312"/>
            <a:ext cx="723900" cy="1181100"/>
          </a:xfrm>
          <a:prstGeom prst="rect">
            <a:avLst/>
          </a:prstGeom>
        </p:spPr>
      </p:pic>
      <p:pic>
        <p:nvPicPr>
          <p:cNvPr id="18" name="Image 3" descr="https://kimi-img.moonshot.cn/pub/slides/slides_tmpl/image/25-08-27-20:02:05-d2nf7f98bjvh7rlj05u0.png"/>
          <p:cNvPicPr>
            <a:picLocks noChangeAspect="1"/>
          </p:cNvPicPr>
          <p:nvPr/>
        </p:nvPicPr>
        <p:blipFill>
          <a:blip r:embed="rId4"/>
          <a:stretch>
            <a:fillRect/>
          </a:stretch>
        </p:blipFill>
        <p:spPr>
          <a:xfrm>
            <a:off x="5396371" y="3169208"/>
            <a:ext cx="723900" cy="1181100"/>
          </a:xfrm>
          <a:prstGeom prst="rect">
            <a:avLst/>
          </a:prstGeom>
        </p:spPr>
      </p:pic>
      <p:pic>
        <p:nvPicPr>
          <p:cNvPr id="19" name="Image 4" descr="https://kimi-img.moonshot.cn/pub/slides/slides_tmpl/image/25-08-27-20:02:05-d2nf7f98bjvh7rlj05u0.png"/>
          <p:cNvPicPr>
            <a:picLocks noChangeAspect="1"/>
          </p:cNvPicPr>
          <p:nvPr/>
        </p:nvPicPr>
        <p:blipFill>
          <a:blip r:embed="rId4"/>
          <a:stretch>
            <a:fillRect/>
          </a:stretch>
        </p:blipFill>
        <p:spPr>
          <a:xfrm>
            <a:off x="5396371" y="4043852"/>
            <a:ext cx="723900" cy="1181100"/>
          </a:xfrm>
          <a:prstGeom prst="rect">
            <a:avLst/>
          </a:prstGeom>
        </p:spPr>
      </p:pic>
      <p:pic>
        <p:nvPicPr>
          <p:cNvPr id="20" name="Image 5" descr="https://kimi-img.moonshot.cn/pub/slides/slides_tmpl/image/25-08-27-20:02:05-d2nf7f98bjvh7rlj05u0.png"/>
          <p:cNvPicPr>
            <a:picLocks noChangeAspect="1"/>
          </p:cNvPicPr>
          <p:nvPr/>
        </p:nvPicPr>
        <p:blipFill>
          <a:blip r:embed="rId4"/>
          <a:stretch>
            <a:fillRect/>
          </a:stretch>
        </p:blipFill>
        <p:spPr>
          <a:xfrm>
            <a:off x="5396371" y="4926141"/>
            <a:ext cx="723900" cy="1181100"/>
          </a:xfrm>
          <a:prstGeom prst="rect">
            <a:avLst/>
          </a:prstGeom>
        </p:spPr>
      </p:pic>
      <p:sp>
        <p:nvSpPr>
          <p:cNvPr id="21" name="Text 13"/>
          <p:cNvSpPr/>
          <p:nvPr/>
        </p:nvSpPr>
        <p:spPr>
          <a:xfrm>
            <a:off x="827405" y="568325"/>
            <a:ext cx="3472180" cy="795020"/>
          </a:xfrm>
          <a:prstGeom prst="rect">
            <a:avLst/>
          </a:prstGeom>
          <a:noFill/>
          <a:ln/>
        </p:spPr>
        <p:txBody>
          <a:bodyPr wrap="square" lIns="0" tIns="0" rIns="0" bIns="0" rtlCol="0" anchor="t"/>
          <a:lstStyle/>
          <a:p>
            <a:pPr>
              <a:lnSpc>
                <a:spcPct val="100000"/>
              </a:lnSpc>
            </a:pPr>
            <a:r>
              <a:rPr lang="en-US" sz="5400" dirty="0">
                <a:solidFill>
                  <a:srgbClr val="FFFFFF"/>
                </a:solidFill>
                <a:latin typeface="MiSans" pitchFamily="34" charset="0"/>
                <a:ea typeface="MiSans" pitchFamily="34" charset="-122"/>
                <a:cs typeface="MiSans" pitchFamily="34" charset="-120"/>
              </a:rPr>
              <a:t>Contents</a:t>
            </a:r>
            <a:endParaRPr lang="en-US" sz="1600" dirty="0"/>
          </a:p>
        </p:txBody>
      </p:sp>
      <p:pic>
        <p:nvPicPr>
          <p:cNvPr id="22" name="Image 6" descr="https://kimi-img.moonshot.cn/pub/slides/slides_tmpl/image/25-08-27-20:02:05-d2nf7f98bjvh7rlj05tg.png"/>
          <p:cNvPicPr>
            <a:picLocks noChangeAspect="1"/>
          </p:cNvPicPr>
          <p:nvPr/>
        </p:nvPicPr>
        <p:blipFill>
          <a:blip r:embed="rId5"/>
          <a:stretch>
            <a:fillRect/>
          </a:stretch>
        </p:blipFill>
        <p:spPr>
          <a:xfrm>
            <a:off x="949304" y="1456073"/>
            <a:ext cx="355600" cy="304800"/>
          </a:xfrm>
          <a:prstGeom prst="rect">
            <a:avLst/>
          </a:prstGeom>
        </p:spPr>
      </p:pic>
      <p:sp>
        <p:nvSpPr>
          <p:cNvPr id="23" name="Text 14"/>
          <p:cNvSpPr/>
          <p:nvPr/>
        </p:nvSpPr>
        <p:spPr>
          <a:xfrm>
            <a:off x="4790075" y="1709633"/>
            <a:ext cx="904934" cy="731550"/>
          </a:xfrm>
          <a:prstGeom prst="rect">
            <a:avLst/>
          </a:prstGeom>
          <a:noFill/>
          <a:ln/>
        </p:spPr>
        <p:txBody>
          <a:bodyPr wrap="square" lIns="91440" tIns="45720" rIns="91440" bIns="45720" rtlCol="0" anchor="t"/>
          <a:lstStyle/>
          <a:p>
            <a:pPr algn="just">
              <a:lnSpc>
                <a:spcPct val="90000"/>
              </a:lnSpc>
            </a:pPr>
            <a:r>
              <a:rPr lang="en-US" sz="3600" b="1" dirty="0">
                <a:solidFill>
                  <a:srgbClr val="FFFFFF"/>
                </a:solidFill>
                <a:latin typeface="MiSans" pitchFamily="34" charset="0"/>
                <a:ea typeface="MiSans" pitchFamily="34" charset="-122"/>
                <a:cs typeface="MiSans" pitchFamily="34" charset="-120"/>
              </a:rPr>
              <a:t>01</a:t>
            </a:r>
            <a:endParaRPr lang="en-US" sz="1600" dirty="0"/>
          </a:p>
        </p:txBody>
      </p:sp>
      <p:sp>
        <p:nvSpPr>
          <p:cNvPr id="24" name="Text 15"/>
          <p:cNvSpPr/>
          <p:nvPr/>
        </p:nvSpPr>
        <p:spPr>
          <a:xfrm>
            <a:off x="6031149" y="1779473"/>
            <a:ext cx="4225547" cy="625327"/>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Welcome &amp; Goals</a:t>
            </a:r>
            <a:endParaRPr lang="en-US" sz="1600" dirty="0"/>
          </a:p>
        </p:txBody>
      </p:sp>
      <p:sp>
        <p:nvSpPr>
          <p:cNvPr id="25" name="Text 16"/>
          <p:cNvSpPr/>
          <p:nvPr/>
        </p:nvSpPr>
        <p:spPr>
          <a:xfrm>
            <a:off x="4790075" y="2571025"/>
            <a:ext cx="957943" cy="731550"/>
          </a:xfrm>
          <a:prstGeom prst="rect">
            <a:avLst/>
          </a:prstGeom>
          <a:noFill/>
          <a:ln/>
        </p:spPr>
        <p:txBody>
          <a:bodyPr wrap="square" lIns="91440" tIns="45720" rIns="91440" bIns="45720" rtlCol="0" anchor="t"/>
          <a:lstStyle/>
          <a:p>
            <a:pPr>
              <a:lnSpc>
                <a:spcPct val="90000"/>
              </a:lnSpc>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sp>
        <p:nvSpPr>
          <p:cNvPr id="26" name="Text 17"/>
          <p:cNvSpPr/>
          <p:nvPr/>
        </p:nvSpPr>
        <p:spPr>
          <a:xfrm>
            <a:off x="6031149" y="2640865"/>
            <a:ext cx="4225547" cy="625327"/>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Gear Up</a:t>
            </a:r>
            <a:endParaRPr lang="en-US" sz="1600" dirty="0"/>
          </a:p>
        </p:txBody>
      </p:sp>
      <p:sp>
        <p:nvSpPr>
          <p:cNvPr id="27" name="Text 18"/>
          <p:cNvSpPr/>
          <p:nvPr/>
        </p:nvSpPr>
        <p:spPr>
          <a:xfrm>
            <a:off x="4790075" y="3472173"/>
            <a:ext cx="957943" cy="731550"/>
          </a:xfrm>
          <a:prstGeom prst="rect">
            <a:avLst/>
          </a:prstGeom>
          <a:noFill/>
          <a:ln/>
        </p:spPr>
        <p:txBody>
          <a:bodyPr wrap="square" lIns="91440" tIns="45720" rIns="91440" bIns="45720" rtlCol="0" anchor="t"/>
          <a:lstStyle/>
          <a:p>
            <a:pPr>
              <a:lnSpc>
                <a:spcPct val="90000"/>
              </a:lnSpc>
            </a:pPr>
            <a:r>
              <a:rPr lang="en-US" sz="3600" b="1"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19"/>
          <p:cNvSpPr/>
          <p:nvPr/>
        </p:nvSpPr>
        <p:spPr>
          <a:xfrm>
            <a:off x="6031149" y="3542013"/>
            <a:ext cx="4225547" cy="625327"/>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Self-Check</a:t>
            </a:r>
            <a:endParaRPr lang="en-US" sz="1600" dirty="0"/>
          </a:p>
        </p:txBody>
      </p:sp>
      <p:sp>
        <p:nvSpPr>
          <p:cNvPr id="29" name="Text 20"/>
          <p:cNvSpPr/>
          <p:nvPr/>
        </p:nvSpPr>
        <p:spPr>
          <a:xfrm>
            <a:off x="4790075" y="4320312"/>
            <a:ext cx="957943" cy="731550"/>
          </a:xfrm>
          <a:prstGeom prst="rect">
            <a:avLst/>
          </a:prstGeom>
          <a:noFill/>
          <a:ln/>
        </p:spPr>
        <p:txBody>
          <a:bodyPr wrap="square" lIns="91440" tIns="45720" rIns="91440" bIns="45720" rtlCol="0" anchor="t"/>
          <a:lstStyle/>
          <a:p>
            <a:pPr>
              <a:lnSpc>
                <a:spcPct val="90000"/>
              </a:lnSpc>
            </a:pPr>
            <a:r>
              <a:rPr lang="en-US" sz="3600" b="1" dirty="0">
                <a:solidFill>
                  <a:srgbClr val="FFFFFF"/>
                </a:solidFill>
                <a:latin typeface="MiSans" pitchFamily="34" charset="0"/>
                <a:ea typeface="MiSans" pitchFamily="34" charset="-122"/>
                <a:cs typeface="MiSans" pitchFamily="34" charset="-120"/>
              </a:rPr>
              <a:t>04</a:t>
            </a:r>
            <a:endParaRPr lang="en-US" sz="1600" dirty="0"/>
          </a:p>
        </p:txBody>
      </p:sp>
      <p:sp>
        <p:nvSpPr>
          <p:cNvPr id="30" name="Text 21"/>
          <p:cNvSpPr/>
          <p:nvPr/>
        </p:nvSpPr>
        <p:spPr>
          <a:xfrm>
            <a:off x="6031149" y="4390152"/>
            <a:ext cx="4225547" cy="625327"/>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Core Words</a:t>
            </a:r>
            <a:endParaRPr lang="en-US" sz="1600" dirty="0"/>
          </a:p>
        </p:txBody>
      </p:sp>
      <p:sp>
        <p:nvSpPr>
          <p:cNvPr id="31" name="Text 22"/>
          <p:cNvSpPr/>
          <p:nvPr/>
        </p:nvSpPr>
        <p:spPr>
          <a:xfrm>
            <a:off x="4790075" y="5202601"/>
            <a:ext cx="957943" cy="731550"/>
          </a:xfrm>
          <a:prstGeom prst="rect">
            <a:avLst/>
          </a:prstGeom>
          <a:noFill/>
          <a:ln/>
        </p:spPr>
        <p:txBody>
          <a:bodyPr wrap="square" lIns="91440" tIns="45720" rIns="91440" bIns="45720" rtlCol="0" anchor="t"/>
          <a:lstStyle/>
          <a:p>
            <a:pPr>
              <a:lnSpc>
                <a:spcPct val="90000"/>
              </a:lnSpc>
            </a:pPr>
            <a:r>
              <a:rPr lang="en-US" sz="3600" b="1" dirty="0">
                <a:solidFill>
                  <a:srgbClr val="FFFFFF"/>
                </a:solidFill>
                <a:latin typeface="MiSans" pitchFamily="34" charset="0"/>
                <a:ea typeface="MiSans" pitchFamily="34" charset="-122"/>
                <a:cs typeface="MiSans" pitchFamily="34" charset="-120"/>
              </a:rPr>
              <a:t>05</a:t>
            </a:r>
            <a:endParaRPr lang="en-US" sz="1600" dirty="0"/>
          </a:p>
        </p:txBody>
      </p:sp>
      <p:sp>
        <p:nvSpPr>
          <p:cNvPr id="32" name="Text 23"/>
          <p:cNvSpPr/>
          <p:nvPr/>
        </p:nvSpPr>
        <p:spPr>
          <a:xfrm>
            <a:off x="6031149" y="5272441"/>
            <a:ext cx="4225547" cy="625327"/>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Try It</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3178" y="-1"/>
            <a:ext cx="12195178" cy="6866415"/>
          </a:xfrm>
          <a:prstGeom prst="rect">
            <a:avLst/>
          </a:prstGeom>
        </p:spPr>
      </p:pic>
      <p:sp>
        <p:nvSpPr>
          <p:cNvPr id="3" name="Shape 0"/>
          <p:cNvSpPr/>
          <p:nvPr/>
        </p:nvSpPr>
        <p:spPr>
          <a:xfrm flipH="1">
            <a:off x="11314843" y="981848"/>
            <a:ext cx="77797" cy="72000"/>
          </a:xfrm>
          <a:prstGeom prst="ellipse">
            <a:avLst/>
          </a:prstGeom>
          <a:solidFill>
            <a:srgbClr val="FFFFFF"/>
          </a:solidFill>
          <a:ln/>
        </p:spPr>
      </p:sp>
      <p:sp>
        <p:nvSpPr>
          <p:cNvPr id="4"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186668" y="981848"/>
            <a:ext cx="77797" cy="72000"/>
          </a:xfrm>
          <a:prstGeom prst="ellipse">
            <a:avLst/>
          </a:prstGeom>
          <a:solidFill>
            <a:srgbClr val="FFFFFF">
              <a:alpha val="56471"/>
            </a:srgbClr>
          </a:solidFill>
          <a:ln/>
        </p:spPr>
      </p:sp>
      <p:sp>
        <p:nvSpPr>
          <p:cNvPr id="6"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055654" y="981848"/>
            <a:ext cx="77797" cy="72000"/>
          </a:xfrm>
          <a:prstGeom prst="ellipse">
            <a:avLst/>
          </a:prstGeom>
          <a:solidFill>
            <a:srgbClr val="FFFFFF"/>
          </a:solidFill>
          <a:ln/>
        </p:spPr>
      </p:sp>
      <p:sp>
        <p:nvSpPr>
          <p:cNvPr id="8"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0924640" y="981848"/>
            <a:ext cx="77797" cy="72000"/>
          </a:xfrm>
          <a:prstGeom prst="ellipse">
            <a:avLst/>
          </a:prstGeom>
          <a:solidFill>
            <a:srgbClr val="FFFFFF">
              <a:alpha val="56471"/>
            </a:srgbClr>
          </a:solidFill>
          <a:ln/>
        </p:spPr>
      </p:sp>
      <p:sp>
        <p:nvSpPr>
          <p:cNvPr id="10"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8-27-20:02:17-d2nf7i98bjvh7rlj06q0.png"/>
          <p:cNvPicPr>
            <a:picLocks noChangeAspect="1"/>
          </p:cNvPicPr>
          <p:nvPr/>
        </p:nvPicPr>
        <p:blipFill>
          <a:blip r:embed="rId4"/>
          <a:stretch>
            <a:fillRect/>
          </a:stretch>
        </p:blipFill>
        <p:spPr>
          <a:xfrm>
            <a:off x="4859586" y="2720043"/>
            <a:ext cx="2768600" cy="2590800"/>
          </a:xfrm>
          <a:prstGeom prst="rect">
            <a:avLst/>
          </a:prstGeom>
        </p:spPr>
      </p:pic>
      <p:sp>
        <p:nvSpPr>
          <p:cNvPr id="12" name="Text 8"/>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Ethics &amp; Safety Preview</a:t>
            </a:r>
            <a:endParaRPr lang="en-US" sz="1600" dirty="0"/>
          </a:p>
        </p:txBody>
      </p:sp>
      <p:pic>
        <p:nvPicPr>
          <p:cNvPr id="13" name="Image 2" descr="https://kimi-img.moonshot.cn/pub/slides/slides_tmpl/image/25-08-27-20:02:06-d2nf7fh8bjvh7rlj060g.png"/>
          <p:cNvPicPr>
            <a:picLocks noChangeAspect="1"/>
          </p:cNvPicPr>
          <p:nvPr/>
        </p:nvPicPr>
        <p:blipFill>
          <a:blip r:embed="rId5"/>
          <a:stretch>
            <a:fillRect/>
          </a:stretch>
        </p:blipFill>
        <p:spPr>
          <a:xfrm>
            <a:off x="662882" y="495145"/>
            <a:ext cx="1371600" cy="304800"/>
          </a:xfrm>
          <a:prstGeom prst="rect">
            <a:avLst/>
          </a:prstGeom>
        </p:spPr>
      </p:pic>
      <p:sp>
        <p:nvSpPr>
          <p:cNvPr id="14" name="Shape 9"/>
          <p:cNvSpPr/>
          <p:nvPr/>
        </p:nvSpPr>
        <p:spPr>
          <a:xfrm>
            <a:off x="5121940" y="3133213"/>
            <a:ext cx="665094" cy="295787"/>
          </a:xfrm>
          <a:prstGeom prst="rect">
            <a:avLst/>
          </a:prstGeom>
          <a:solidFill>
            <a:srgbClr val="000000">
              <a:alpha val="0"/>
            </a:srgbClr>
          </a:solidFill>
          <a:ln/>
        </p:spPr>
      </p:sp>
      <p:sp>
        <p:nvSpPr>
          <p:cNvPr id="15" name="Text 10"/>
          <p:cNvSpPr/>
          <p:nvPr/>
        </p:nvSpPr>
        <p:spPr>
          <a:xfrm>
            <a:off x="5121940" y="3133213"/>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6" name="Text 11"/>
          <p:cNvSpPr/>
          <p:nvPr/>
        </p:nvSpPr>
        <p:spPr>
          <a:xfrm>
            <a:off x="649090" y="1931145"/>
            <a:ext cx="3695555"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Protect Personal Data</a:t>
            </a:r>
            <a:endParaRPr lang="en-US" sz="1600" dirty="0"/>
          </a:p>
        </p:txBody>
      </p:sp>
      <p:sp>
        <p:nvSpPr>
          <p:cNvPr id="17" name="Text 12"/>
          <p:cNvSpPr/>
          <p:nvPr/>
        </p:nvSpPr>
        <p:spPr>
          <a:xfrm>
            <a:off x="546193" y="2208145"/>
            <a:ext cx="44228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Never share sensitive personal information such as passwords, addresses, or financial details with AI tools. This ensures your privacy and security.</a:t>
            </a:r>
            <a:endParaRPr lang="en-US" sz="1600" dirty="0"/>
          </a:p>
        </p:txBody>
      </p:sp>
      <p:sp>
        <p:nvSpPr>
          <p:cNvPr id="18" name="Shape 13"/>
          <p:cNvSpPr/>
          <p:nvPr/>
        </p:nvSpPr>
        <p:spPr>
          <a:xfrm>
            <a:off x="6693137" y="3133213"/>
            <a:ext cx="665094" cy="295787"/>
          </a:xfrm>
          <a:prstGeom prst="rect">
            <a:avLst/>
          </a:prstGeom>
          <a:solidFill>
            <a:srgbClr val="000000">
              <a:alpha val="0"/>
            </a:srgbClr>
          </a:solidFill>
          <a:ln/>
        </p:spPr>
      </p:sp>
      <p:sp>
        <p:nvSpPr>
          <p:cNvPr id="19" name="Text 14"/>
          <p:cNvSpPr/>
          <p:nvPr/>
        </p:nvSpPr>
        <p:spPr>
          <a:xfrm>
            <a:off x="6693137" y="3133213"/>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0" name="Text 15"/>
          <p:cNvSpPr/>
          <p:nvPr/>
        </p:nvSpPr>
        <p:spPr>
          <a:xfrm>
            <a:off x="7614667" y="1931145"/>
            <a:ext cx="3695555"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Double-Check Facts</a:t>
            </a:r>
            <a:endParaRPr lang="en-US" sz="1600" dirty="0"/>
          </a:p>
        </p:txBody>
      </p:sp>
      <p:sp>
        <p:nvSpPr>
          <p:cNvPr id="21" name="Text 16"/>
          <p:cNvSpPr/>
          <p:nvPr/>
        </p:nvSpPr>
        <p:spPr>
          <a:xfrm>
            <a:off x="7511770" y="2208145"/>
            <a:ext cx="44228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Always verify important information provided by AI. AI can sometimes generate incorrect or made-up information, so critical thinking is essential.</a:t>
            </a:r>
            <a:endParaRPr lang="en-US" sz="1600" dirty="0"/>
          </a:p>
        </p:txBody>
      </p:sp>
      <p:sp>
        <p:nvSpPr>
          <p:cNvPr id="22" name="Shape 17"/>
          <p:cNvSpPr/>
          <p:nvPr/>
        </p:nvSpPr>
        <p:spPr>
          <a:xfrm>
            <a:off x="6693137" y="4518261"/>
            <a:ext cx="665094" cy="295787"/>
          </a:xfrm>
          <a:prstGeom prst="rect">
            <a:avLst/>
          </a:prstGeom>
          <a:solidFill>
            <a:srgbClr val="000000">
              <a:alpha val="0"/>
            </a:srgbClr>
          </a:solidFill>
          <a:ln/>
        </p:spPr>
      </p:sp>
      <p:sp>
        <p:nvSpPr>
          <p:cNvPr id="23" name="Text 18"/>
          <p:cNvSpPr/>
          <p:nvPr/>
        </p:nvSpPr>
        <p:spPr>
          <a:xfrm>
            <a:off x="6693137" y="4518261"/>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4" name="Text 19"/>
          <p:cNvSpPr/>
          <p:nvPr/>
        </p:nvSpPr>
        <p:spPr>
          <a:xfrm>
            <a:off x="7614667" y="4351616"/>
            <a:ext cx="3695555"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Watch for Bias</a:t>
            </a:r>
            <a:endParaRPr lang="en-US" sz="1600" dirty="0"/>
          </a:p>
        </p:txBody>
      </p:sp>
      <p:sp>
        <p:nvSpPr>
          <p:cNvPr id="25" name="Text 20"/>
          <p:cNvSpPr/>
          <p:nvPr/>
        </p:nvSpPr>
        <p:spPr>
          <a:xfrm>
            <a:off x="7511770" y="4628616"/>
            <a:ext cx="442280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Be aware of potential biases in AI outputs. AI may replicate unfair patterns from its training data, so use critical thinking when the output affects real people.</a:t>
            </a:r>
            <a:endParaRPr lang="en-US" sz="1600" dirty="0"/>
          </a:p>
        </p:txBody>
      </p:sp>
      <p:sp>
        <p:nvSpPr>
          <p:cNvPr id="26" name="Shape 21"/>
          <p:cNvSpPr/>
          <p:nvPr/>
        </p:nvSpPr>
        <p:spPr>
          <a:xfrm>
            <a:off x="5110217" y="4518261"/>
            <a:ext cx="665094" cy="295787"/>
          </a:xfrm>
          <a:prstGeom prst="rect">
            <a:avLst/>
          </a:prstGeom>
          <a:solidFill>
            <a:srgbClr val="000000">
              <a:alpha val="0"/>
            </a:srgbClr>
          </a:solidFill>
          <a:ln/>
        </p:spPr>
      </p:sp>
      <p:sp>
        <p:nvSpPr>
          <p:cNvPr id="27" name="Text 22"/>
          <p:cNvSpPr/>
          <p:nvPr/>
        </p:nvSpPr>
        <p:spPr>
          <a:xfrm>
            <a:off x="5110217" y="4518261"/>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28" name="Text 23"/>
          <p:cNvSpPr/>
          <p:nvPr/>
        </p:nvSpPr>
        <p:spPr>
          <a:xfrm>
            <a:off x="649090" y="4351616"/>
            <a:ext cx="3695555"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Use AI Ethically</a:t>
            </a:r>
            <a:endParaRPr lang="en-US" sz="1600" dirty="0"/>
          </a:p>
        </p:txBody>
      </p:sp>
      <p:sp>
        <p:nvSpPr>
          <p:cNvPr id="29" name="Text 24"/>
          <p:cNvSpPr/>
          <p:nvPr/>
        </p:nvSpPr>
        <p:spPr>
          <a:xfrm>
            <a:off x="546193" y="4665595"/>
            <a:ext cx="44228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Use AI to enhance your learning and productivity, not to cheat or replace your effort. Maintain academic and workplace integrity.</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Ready</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07</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1041" y="0"/>
            <a:ext cx="12192000" cy="6864626"/>
          </a:xfrm>
          <a:prstGeom prst="rect">
            <a:avLst/>
          </a:prstGeom>
        </p:spPr>
      </p:pic>
      <p:pic>
        <p:nvPicPr>
          <p:cNvPr id="3" name="Image 1" descr="https://kimi-img.moonshot.cn/pub/slides/slides_tmpl/image/25-08-27-20:02:16-d2nf7i18bjvh7rlj06eg.png"/>
          <p:cNvPicPr>
            <a:picLocks noChangeAspect="1"/>
          </p:cNvPicPr>
          <p:nvPr/>
        </p:nvPicPr>
        <p:blipFill>
          <a:blip r:embed="rId4"/>
          <a:stretch>
            <a:fillRect/>
          </a:stretch>
        </p:blipFill>
        <p:spPr>
          <a:xfrm>
            <a:off x="-1042" y="8615"/>
            <a:ext cx="12607263" cy="3716515"/>
          </a:xfrm>
          <a:prstGeom prst="rect">
            <a:avLst/>
          </a:prstGeom>
        </p:spPr>
      </p:pic>
      <p:sp>
        <p:nvSpPr>
          <p:cNvPr id="4"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6"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7"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8"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9" name="Shape 5"/>
          <p:cNvSpPr/>
          <p:nvPr/>
        </p:nvSpPr>
        <p:spPr>
          <a:xfrm>
            <a:off x="1131723" y="6270738"/>
            <a:ext cx="0" cy="125950"/>
          </a:xfrm>
          <a:prstGeom prst="line">
            <a:avLst/>
          </a:prstGeom>
          <a:noFill/>
          <a:ln w="12700">
            <a:solidFill>
              <a:srgbClr val="FFFFFF"/>
            </a:solidFill>
            <a:prstDash val="solid"/>
            <a:headEnd type="none"/>
            <a:tailEnd type="none"/>
          </a:ln>
        </p:spPr>
      </p:sp>
      <p:pic>
        <p:nvPicPr>
          <p:cNvPr id="10" name="Image 2" descr="https://kimi-img.moonshot.cn/pub/slides/slides_tmpl/image/25-08-27-20:02:14-d2nf7hh8bjvh7rlj06b0.png"/>
          <p:cNvPicPr>
            <a:picLocks noChangeAspect="1"/>
          </p:cNvPicPr>
          <p:nvPr/>
        </p:nvPicPr>
        <p:blipFill>
          <a:blip r:embed="rId5"/>
          <a:stretch>
            <a:fillRect/>
          </a:stretch>
        </p:blipFill>
        <p:spPr>
          <a:xfrm>
            <a:off x="935771" y="3509350"/>
            <a:ext cx="825500" cy="825500"/>
          </a:xfrm>
          <a:prstGeom prst="rect">
            <a:avLst/>
          </a:prstGeom>
        </p:spPr>
      </p:pic>
      <p:sp>
        <p:nvSpPr>
          <p:cNvPr id="11" name="Shape 6"/>
          <p:cNvSpPr/>
          <p:nvPr/>
        </p:nvSpPr>
        <p:spPr>
          <a:xfrm flipH="1">
            <a:off x="11314843" y="981848"/>
            <a:ext cx="77797" cy="72000"/>
          </a:xfrm>
          <a:prstGeom prst="ellipse">
            <a:avLst/>
          </a:prstGeom>
          <a:solidFill>
            <a:srgbClr val="FFFFFF"/>
          </a:solidFill>
          <a:ln/>
        </p:spPr>
      </p:sp>
      <p:sp>
        <p:nvSpPr>
          <p:cNvPr id="12" name="Text 7"/>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8"/>
          <p:cNvSpPr/>
          <p:nvPr/>
        </p:nvSpPr>
        <p:spPr>
          <a:xfrm flipH="1">
            <a:off x="11186668" y="981848"/>
            <a:ext cx="77797" cy="72000"/>
          </a:xfrm>
          <a:prstGeom prst="ellipse">
            <a:avLst/>
          </a:prstGeom>
          <a:solidFill>
            <a:srgbClr val="FFFFFF">
              <a:alpha val="56471"/>
            </a:srgbClr>
          </a:solidFill>
          <a:ln/>
        </p:spPr>
      </p:sp>
      <p:sp>
        <p:nvSpPr>
          <p:cNvPr id="14" name="Text 9"/>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0"/>
          <p:cNvSpPr/>
          <p:nvPr/>
        </p:nvSpPr>
        <p:spPr>
          <a:xfrm flipH="1">
            <a:off x="11055654" y="981848"/>
            <a:ext cx="77797" cy="72000"/>
          </a:xfrm>
          <a:prstGeom prst="ellipse">
            <a:avLst/>
          </a:prstGeom>
          <a:solidFill>
            <a:srgbClr val="FFFFFF"/>
          </a:solidFill>
          <a:ln/>
        </p:spPr>
      </p:sp>
      <p:sp>
        <p:nvSpPr>
          <p:cNvPr id="16" name="Text 11"/>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2"/>
          <p:cNvSpPr/>
          <p:nvPr/>
        </p:nvSpPr>
        <p:spPr>
          <a:xfrm flipH="1">
            <a:off x="10924640" y="981848"/>
            <a:ext cx="77797" cy="72000"/>
          </a:xfrm>
          <a:prstGeom prst="ellipse">
            <a:avLst/>
          </a:prstGeom>
          <a:solidFill>
            <a:srgbClr val="FFFFFF">
              <a:alpha val="56471"/>
            </a:srgbClr>
          </a:solidFill>
          <a:ln/>
        </p:spPr>
      </p:sp>
      <p:sp>
        <p:nvSpPr>
          <p:cNvPr id="18" name="Text 13"/>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3" descr="https://kimi-img.moonshot.cn/pub/slides/slides_tmpl/image/25-08-27-20:02:14-d2nf7hh8bjvh7rlj06b0.png"/>
          <p:cNvPicPr>
            <a:picLocks noChangeAspect="1"/>
          </p:cNvPicPr>
          <p:nvPr/>
        </p:nvPicPr>
        <p:blipFill>
          <a:blip r:embed="rId5"/>
          <a:stretch>
            <a:fillRect/>
          </a:stretch>
        </p:blipFill>
        <p:spPr>
          <a:xfrm>
            <a:off x="6277792" y="3509350"/>
            <a:ext cx="825500" cy="825500"/>
          </a:xfrm>
          <a:prstGeom prst="rect">
            <a:avLst/>
          </a:prstGeom>
        </p:spPr>
      </p:pic>
      <p:sp>
        <p:nvSpPr>
          <p:cNvPr id="20" name="Shape 14"/>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21" name="Text 15"/>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16"/>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Pack Your Curiosity</a:t>
            </a:r>
            <a:endParaRPr lang="en-US" sz="1600" dirty="0"/>
          </a:p>
        </p:txBody>
      </p:sp>
      <p:pic>
        <p:nvPicPr>
          <p:cNvPr id="23" name="Image 4"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24" name="Shape 17"/>
          <p:cNvSpPr/>
          <p:nvPr/>
        </p:nvSpPr>
        <p:spPr>
          <a:xfrm>
            <a:off x="1010563" y="3753266"/>
            <a:ext cx="652471" cy="328680"/>
          </a:xfrm>
          <a:prstGeom prst="rect">
            <a:avLst/>
          </a:prstGeom>
          <a:solidFill>
            <a:srgbClr val="000000">
              <a:alpha val="0"/>
            </a:srgbClr>
          </a:solidFill>
          <a:ln/>
        </p:spPr>
      </p:sp>
      <p:sp>
        <p:nvSpPr>
          <p:cNvPr id="25" name="Text 18"/>
          <p:cNvSpPr/>
          <p:nvPr/>
        </p:nvSpPr>
        <p:spPr>
          <a:xfrm>
            <a:off x="1010563" y="3753266"/>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26" name="Text 19"/>
          <p:cNvSpPr/>
          <p:nvPr/>
        </p:nvSpPr>
        <p:spPr>
          <a:xfrm>
            <a:off x="1858043" y="3752661"/>
            <a:ext cx="3421380" cy="5861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Bring Your Completed Pack</a:t>
            </a:r>
            <a:endParaRPr lang="en-US" sz="1600" dirty="0"/>
          </a:p>
        </p:txBody>
      </p:sp>
      <p:sp>
        <p:nvSpPr>
          <p:cNvPr id="27" name="Text 20"/>
          <p:cNvSpPr/>
          <p:nvPr/>
        </p:nvSpPr>
        <p:spPr>
          <a:xfrm>
            <a:off x="1771159" y="4082072"/>
            <a:ext cx="387510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Bring this completed pre-course pack, your notebook, and one personal goal to the first session. This preparation ensures you are ready to dive into hands-on activities and discussions.</a:t>
            </a:r>
            <a:endParaRPr lang="en-US" sz="1600" dirty="0"/>
          </a:p>
        </p:txBody>
      </p:sp>
      <p:sp>
        <p:nvSpPr>
          <p:cNvPr id="28" name="Shape 21"/>
          <p:cNvSpPr/>
          <p:nvPr/>
        </p:nvSpPr>
        <p:spPr>
          <a:xfrm>
            <a:off x="6352584" y="3753266"/>
            <a:ext cx="652471" cy="328680"/>
          </a:xfrm>
          <a:prstGeom prst="rect">
            <a:avLst/>
          </a:prstGeom>
          <a:solidFill>
            <a:srgbClr val="000000">
              <a:alpha val="0"/>
            </a:srgbClr>
          </a:solidFill>
          <a:ln/>
        </p:spPr>
      </p:sp>
      <p:sp>
        <p:nvSpPr>
          <p:cNvPr id="29" name="Text 22"/>
          <p:cNvSpPr/>
          <p:nvPr/>
        </p:nvSpPr>
        <p:spPr>
          <a:xfrm>
            <a:off x="6352584" y="3753266"/>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30" name="Text 23"/>
          <p:cNvSpPr/>
          <p:nvPr/>
        </p:nvSpPr>
        <p:spPr>
          <a:xfrm>
            <a:off x="7200064" y="3752661"/>
            <a:ext cx="3421380"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Confident Participation</a:t>
            </a:r>
            <a:endParaRPr lang="en-US" sz="1600" dirty="0"/>
          </a:p>
        </p:txBody>
      </p:sp>
      <p:sp>
        <p:nvSpPr>
          <p:cNvPr id="31" name="Text 24"/>
          <p:cNvSpPr/>
          <p:nvPr/>
        </p:nvSpPr>
        <p:spPr>
          <a:xfrm>
            <a:off x="7113180" y="4082072"/>
            <a:ext cx="387510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You are now equipped with baseline experience, safety guardrails, and reflective insight. This enables you to participate confidently and get the most value from your learning journey.</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sp>
      <p:sp>
        <p:nvSpPr>
          <p:cNvPr id="8" name="Shape 5"/>
          <p:cNvSpPr/>
          <p:nvPr/>
        </p:nvSpPr>
        <p:spPr>
          <a:xfrm>
            <a:off x="10796832" y="6396446"/>
            <a:ext cx="116844" cy="116844"/>
          </a:xfrm>
          <a:prstGeom prst="ellipse">
            <a:avLst/>
          </a:prstGeom>
          <a:solidFill>
            <a:srgbClr val="FFFFFF"/>
          </a:solidFill>
          <a:ln/>
        </p:spPr>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186107" y="6396446"/>
            <a:ext cx="116844" cy="116844"/>
          </a:xfrm>
          <a:prstGeom prst="ellipse">
            <a:avLst/>
          </a:prstGeom>
          <a:solidFill>
            <a:srgbClr val="FFFFFF"/>
          </a:solidFill>
          <a:ln/>
        </p:spPr>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591820" y="2417445"/>
            <a:ext cx="7571740" cy="1492250"/>
          </a:xfrm>
          <a:prstGeom prst="rect">
            <a:avLst/>
          </a:prstGeom>
          <a:noFill/>
          <a:ln/>
        </p:spPr>
        <p:txBody>
          <a:bodyPr wrap="square" lIns="91440" tIns="45720" rIns="91440" bIns="45720" rtlCol="0" anchor="ctr"/>
          <a:lstStyle/>
          <a:p>
            <a:pPr>
              <a:lnSpc>
                <a:spcPct val="9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pic>
        <p:nvPicPr>
          <p:cNvPr id="17"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pic>
        <p:nvPicPr>
          <p:cNvPr id="18"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19" name="Text 14"/>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FFFFFF"/>
                </a:solidFill>
                <a:latin typeface="MiSans" pitchFamily="34" charset="0"/>
                <a:ea typeface="MiSans" pitchFamily="34" charset="-122"/>
                <a:cs typeface="MiSans" pitchFamily="34" charset="-120"/>
              </a:rPr>
              <a:t>Sean Wong</a:t>
            </a:r>
            <a:endParaRPr lang="en-US" sz="1600" dirty="0"/>
          </a:p>
        </p:txBody>
      </p:sp>
      <p:sp>
        <p:nvSpPr>
          <p:cNvPr id="20" name="Text 15"/>
          <p:cNvSpPr/>
          <p:nvPr/>
        </p:nvSpPr>
        <p:spPr>
          <a:xfrm>
            <a:off x="2463165" y="4560570"/>
            <a:ext cx="173355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2g.jpg"/>
          <p:cNvPicPr>
            <a:picLocks noChangeAspect="1"/>
          </p:cNvPicPr>
          <p:nvPr/>
        </p:nvPicPr>
        <p:blipFill>
          <a:blip r:embed="rId3"/>
          <a:srcRect/>
          <a:stretch/>
        </p:blipFill>
        <p:spPr>
          <a:xfrm>
            <a:off x="-11363" y="0"/>
            <a:ext cx="12203363" cy="6871023"/>
          </a:xfrm>
          <a:prstGeom prst="rect">
            <a:avLst/>
          </a:prstGeom>
        </p:spPr>
      </p:pic>
      <p:sp>
        <p:nvSpPr>
          <p:cNvPr id="3" name="Text 0"/>
          <p:cNvSpPr/>
          <p:nvPr/>
        </p:nvSpPr>
        <p:spPr>
          <a:xfrm>
            <a:off x="827405" y="568325"/>
            <a:ext cx="3472180" cy="795020"/>
          </a:xfrm>
          <a:prstGeom prst="rect">
            <a:avLst/>
          </a:prstGeom>
          <a:noFill/>
          <a:ln/>
        </p:spPr>
        <p:txBody>
          <a:bodyPr wrap="square" lIns="0" tIns="0" rIns="0" bIns="0" rtlCol="0" anchor="t"/>
          <a:lstStyle/>
          <a:p>
            <a:pPr>
              <a:lnSpc>
                <a:spcPct val="100000"/>
              </a:lnSpc>
            </a:pPr>
            <a:r>
              <a:rPr lang="en-US" sz="5400" dirty="0">
                <a:solidFill>
                  <a:srgbClr val="FFFFFF"/>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949027" y="6176992"/>
            <a:ext cx="0" cy="125950"/>
          </a:xfrm>
          <a:prstGeom prst="line">
            <a:avLst/>
          </a:prstGeom>
          <a:noFill/>
          <a:ln w="12700">
            <a:solidFill>
              <a:srgbClr val="FFFFFF"/>
            </a:solidFill>
            <a:prstDash val="solid"/>
            <a:headEnd type="none"/>
            <a:tailEnd type="none"/>
          </a:ln>
        </p:spPr>
      </p:sp>
      <p:sp>
        <p:nvSpPr>
          <p:cNvPr id="5" name="Shape 2"/>
          <p:cNvSpPr/>
          <p:nvPr/>
        </p:nvSpPr>
        <p:spPr>
          <a:xfrm>
            <a:off x="1037028" y="6176992"/>
            <a:ext cx="0" cy="125950"/>
          </a:xfrm>
          <a:prstGeom prst="line">
            <a:avLst/>
          </a:prstGeom>
          <a:noFill/>
          <a:ln w="12700">
            <a:solidFill>
              <a:srgbClr val="FFFFFF"/>
            </a:solidFill>
            <a:prstDash val="solid"/>
            <a:headEnd type="none"/>
            <a:tailEnd type="none"/>
          </a:ln>
        </p:spPr>
      </p:sp>
      <p:sp>
        <p:nvSpPr>
          <p:cNvPr id="6" name="Shape 3"/>
          <p:cNvSpPr/>
          <p:nvPr/>
        </p:nvSpPr>
        <p:spPr>
          <a:xfrm>
            <a:off x="1125028" y="6072610"/>
            <a:ext cx="0" cy="220414"/>
          </a:xfrm>
          <a:prstGeom prst="line">
            <a:avLst/>
          </a:prstGeom>
          <a:noFill/>
          <a:ln w="12700">
            <a:solidFill>
              <a:srgbClr val="FFFFFF"/>
            </a:solidFill>
            <a:prstDash val="solid"/>
            <a:headEnd type="none"/>
            <a:tailEnd type="none"/>
          </a:ln>
        </p:spPr>
      </p:sp>
      <p:sp>
        <p:nvSpPr>
          <p:cNvPr id="7" name="Shape 4"/>
          <p:cNvSpPr/>
          <p:nvPr/>
        </p:nvSpPr>
        <p:spPr>
          <a:xfrm>
            <a:off x="1213029" y="6176992"/>
            <a:ext cx="0" cy="125950"/>
          </a:xfrm>
          <a:prstGeom prst="line">
            <a:avLst/>
          </a:prstGeom>
          <a:noFill/>
          <a:ln w="12700">
            <a:solidFill>
              <a:srgbClr val="FFFFFF"/>
            </a:solidFill>
            <a:prstDash val="solid"/>
            <a:headEnd type="none"/>
            <a:tailEnd type="none"/>
          </a:ln>
        </p:spPr>
      </p:sp>
      <p:sp>
        <p:nvSpPr>
          <p:cNvPr id="8" name="Shape 5"/>
          <p:cNvSpPr/>
          <p:nvPr/>
        </p:nvSpPr>
        <p:spPr>
          <a:xfrm>
            <a:off x="1301029" y="6176992"/>
            <a:ext cx="0" cy="125950"/>
          </a:xfrm>
          <a:prstGeom prst="line">
            <a:avLst/>
          </a:prstGeom>
          <a:noFill/>
          <a:ln w="12700">
            <a:solidFill>
              <a:srgbClr val="FFFFFF"/>
            </a:solidFill>
            <a:prstDash val="solid"/>
            <a:headEnd type="none"/>
            <a:tailEnd type="none"/>
          </a:ln>
        </p:spPr>
      </p:sp>
      <p:sp>
        <p:nvSpPr>
          <p:cNvPr id="9" name="Shape 6"/>
          <p:cNvSpPr/>
          <p:nvPr/>
        </p:nvSpPr>
        <p:spPr>
          <a:xfrm flipH="1">
            <a:off x="11601221" y="672670"/>
            <a:ext cx="77797" cy="72000"/>
          </a:xfrm>
          <a:prstGeom prst="ellipse">
            <a:avLst/>
          </a:prstGeom>
          <a:solidFill>
            <a:srgbClr val="FFFFFF"/>
          </a:solidFill>
          <a:ln/>
        </p:spPr>
      </p:sp>
      <p:sp>
        <p:nvSpPr>
          <p:cNvPr id="10" name="Text 7"/>
          <p:cNvSpPr/>
          <p:nvPr/>
        </p:nvSpPr>
        <p:spPr>
          <a:xfrm>
            <a:off x="116012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flipH="1">
            <a:off x="11473046" y="672670"/>
            <a:ext cx="77797" cy="72000"/>
          </a:xfrm>
          <a:prstGeom prst="ellipse">
            <a:avLst/>
          </a:prstGeom>
          <a:solidFill>
            <a:srgbClr val="FFFFFF">
              <a:alpha val="56471"/>
            </a:srgbClr>
          </a:solidFill>
          <a:ln/>
        </p:spPr>
      </p:sp>
      <p:sp>
        <p:nvSpPr>
          <p:cNvPr id="12" name="Text 9"/>
          <p:cNvSpPr/>
          <p:nvPr/>
        </p:nvSpPr>
        <p:spPr>
          <a:xfrm>
            <a:off x="11473046"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flipH="1">
            <a:off x="11342032" y="672670"/>
            <a:ext cx="77797" cy="72000"/>
          </a:xfrm>
          <a:prstGeom prst="ellipse">
            <a:avLst/>
          </a:prstGeom>
          <a:solidFill>
            <a:srgbClr val="FFFFFF"/>
          </a:solidFill>
          <a:ln/>
        </p:spPr>
      </p:sp>
      <p:sp>
        <p:nvSpPr>
          <p:cNvPr id="14" name="Text 11"/>
          <p:cNvSpPr/>
          <p:nvPr/>
        </p:nvSpPr>
        <p:spPr>
          <a:xfrm>
            <a:off x="113420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211018" y="672670"/>
            <a:ext cx="77797" cy="72000"/>
          </a:xfrm>
          <a:prstGeom prst="ellipse">
            <a:avLst/>
          </a:prstGeom>
          <a:solidFill>
            <a:srgbClr val="FFFFFF">
              <a:alpha val="56471"/>
            </a:srgbClr>
          </a:solidFill>
          <a:ln/>
        </p:spPr>
      </p:sp>
      <p:sp>
        <p:nvSpPr>
          <p:cNvPr id="16" name="Text 13"/>
          <p:cNvSpPr/>
          <p:nvPr/>
        </p:nvSpPr>
        <p:spPr>
          <a:xfrm>
            <a:off x="112110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5-d2nf7f98bjvh7rlj05u0.png"/>
          <p:cNvPicPr>
            <a:picLocks noChangeAspect="1"/>
          </p:cNvPicPr>
          <p:nvPr/>
        </p:nvPicPr>
        <p:blipFill>
          <a:blip r:embed="rId4"/>
          <a:stretch>
            <a:fillRect/>
          </a:stretch>
        </p:blipFill>
        <p:spPr>
          <a:xfrm>
            <a:off x="3990230" y="1986520"/>
            <a:ext cx="723900" cy="1181100"/>
          </a:xfrm>
          <a:prstGeom prst="rect">
            <a:avLst/>
          </a:prstGeom>
        </p:spPr>
      </p:pic>
      <p:pic>
        <p:nvPicPr>
          <p:cNvPr id="18" name="Image 2" descr="https://kimi-img.moonshot.cn/pub/slides/slides_tmpl/image/25-08-27-20:02:05-d2nf7f98bjvh7rlj05u0.png"/>
          <p:cNvPicPr>
            <a:picLocks noChangeAspect="1"/>
          </p:cNvPicPr>
          <p:nvPr/>
        </p:nvPicPr>
        <p:blipFill>
          <a:blip r:embed="rId4"/>
          <a:stretch>
            <a:fillRect/>
          </a:stretch>
        </p:blipFill>
        <p:spPr>
          <a:xfrm>
            <a:off x="3990230" y="3497268"/>
            <a:ext cx="723900" cy="1181100"/>
          </a:xfrm>
          <a:prstGeom prst="rect">
            <a:avLst/>
          </a:prstGeom>
        </p:spPr>
      </p:pic>
      <p:pic>
        <p:nvPicPr>
          <p:cNvPr id="19" name="Image 3" descr="https://kimi-img.moonshot.cn/pub/slides/slides_tmpl/image/25-08-27-20:02:05-d2nf7f98bjvh7rlj05tg.png"/>
          <p:cNvPicPr>
            <a:picLocks noChangeAspect="1"/>
          </p:cNvPicPr>
          <p:nvPr/>
        </p:nvPicPr>
        <p:blipFill>
          <a:blip r:embed="rId5"/>
          <a:stretch>
            <a:fillRect/>
          </a:stretch>
        </p:blipFill>
        <p:spPr>
          <a:xfrm>
            <a:off x="949304" y="1456073"/>
            <a:ext cx="355600" cy="304800"/>
          </a:xfrm>
          <a:prstGeom prst="rect">
            <a:avLst/>
          </a:prstGeom>
        </p:spPr>
      </p:pic>
      <p:sp>
        <p:nvSpPr>
          <p:cNvPr id="20" name="Shape 14"/>
          <p:cNvSpPr/>
          <p:nvPr/>
        </p:nvSpPr>
        <p:spPr>
          <a:xfrm>
            <a:off x="4548960" y="2316052"/>
            <a:ext cx="652471" cy="525850"/>
          </a:xfrm>
          <a:prstGeom prst="rect">
            <a:avLst/>
          </a:prstGeom>
          <a:solidFill>
            <a:srgbClr val="000000">
              <a:alpha val="0"/>
            </a:srgbClr>
          </a:solidFill>
          <a:ln/>
        </p:spPr>
      </p:sp>
      <p:sp>
        <p:nvSpPr>
          <p:cNvPr id="21" name="Text 15"/>
          <p:cNvSpPr/>
          <p:nvPr/>
        </p:nvSpPr>
        <p:spPr>
          <a:xfrm>
            <a:off x="4548960" y="2316052"/>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22" name="Text 16"/>
          <p:cNvSpPr/>
          <p:nvPr/>
        </p:nvSpPr>
        <p:spPr>
          <a:xfrm>
            <a:off x="4299442" y="2922315"/>
            <a:ext cx="4553010" cy="337542"/>
          </a:xfrm>
          <a:prstGeom prst="rect">
            <a:avLst/>
          </a:prstGeom>
          <a:noFill/>
          <a:ln/>
        </p:spPr>
        <p:txBody>
          <a:bodyPr wrap="square" lIns="0" tIns="0" rIns="0" bIns="0" rtlCol="0" anchor="t">
            <a:spAutoFit/>
          </a:bodyPr>
          <a:lstStyle/>
          <a:p>
            <a:pPr>
              <a:lnSpc>
                <a:spcPct val="100000"/>
              </a:lnSpc>
            </a:pPr>
            <a:r>
              <a:rPr lang="en-US" sz="2200" b="1" dirty="0">
                <a:solidFill>
                  <a:srgbClr val="FFFFFF"/>
                </a:solidFill>
                <a:latin typeface="MiSans" pitchFamily="34" charset="0"/>
                <a:ea typeface="MiSans" pitchFamily="34" charset="-122"/>
                <a:cs typeface="MiSans" pitchFamily="34" charset="-120"/>
              </a:rPr>
              <a:t>Safety Frame</a:t>
            </a:r>
            <a:endParaRPr lang="en-US" sz="1600" dirty="0"/>
          </a:p>
        </p:txBody>
      </p:sp>
      <p:sp>
        <p:nvSpPr>
          <p:cNvPr id="23" name="Shape 17"/>
          <p:cNvSpPr/>
          <p:nvPr/>
        </p:nvSpPr>
        <p:spPr>
          <a:xfrm>
            <a:off x="4548960" y="3814677"/>
            <a:ext cx="652471" cy="525850"/>
          </a:xfrm>
          <a:prstGeom prst="rect">
            <a:avLst/>
          </a:prstGeom>
          <a:solidFill>
            <a:srgbClr val="000000">
              <a:alpha val="0"/>
            </a:srgbClr>
          </a:solidFill>
          <a:ln/>
        </p:spPr>
      </p:sp>
      <p:sp>
        <p:nvSpPr>
          <p:cNvPr id="24" name="Text 18"/>
          <p:cNvSpPr/>
          <p:nvPr/>
        </p:nvSpPr>
        <p:spPr>
          <a:xfrm>
            <a:off x="4548960" y="3814677"/>
            <a:ext cx="652471" cy="525850"/>
          </a:xfrm>
          <a:prstGeom prst="rect">
            <a:avLst/>
          </a:prstGeom>
          <a:noFill/>
          <a:ln/>
        </p:spPr>
        <p:txBody>
          <a:bodyPr wrap="square" lIns="0" tIns="0" rIns="0" bIns="0" rtlCol="0" anchor="t"/>
          <a:lstStyle/>
          <a:p>
            <a:pPr>
              <a:lnSpc>
                <a:spcPct val="110000"/>
              </a:lnSpc>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9"/>
          <p:cNvSpPr/>
          <p:nvPr/>
        </p:nvSpPr>
        <p:spPr>
          <a:xfrm>
            <a:off x="4299442" y="4420940"/>
            <a:ext cx="4553010" cy="337542"/>
          </a:xfrm>
          <a:prstGeom prst="rect">
            <a:avLst/>
          </a:prstGeom>
          <a:noFill/>
          <a:ln/>
        </p:spPr>
        <p:txBody>
          <a:bodyPr wrap="square" lIns="0" tIns="0" rIns="0" bIns="0" rtlCol="0" anchor="t">
            <a:spAutoFit/>
          </a:bodyPr>
          <a:lstStyle/>
          <a:p>
            <a:pPr>
              <a:lnSpc>
                <a:spcPct val="100000"/>
              </a:lnSpc>
            </a:pPr>
            <a:r>
              <a:rPr lang="en-US" sz="2200" b="1" dirty="0">
                <a:solidFill>
                  <a:srgbClr val="FFFFFF"/>
                </a:solidFill>
                <a:latin typeface="MiSans" pitchFamily="34" charset="0"/>
                <a:ea typeface="MiSans" pitchFamily="34" charset="-122"/>
                <a:cs typeface="MiSans" pitchFamily="34" charset="-120"/>
              </a:rPr>
              <a:t>Ready</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Welcome &amp; Goals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01</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15810" y="0"/>
            <a:ext cx="12218079" cy="6879310"/>
          </a:xfrm>
          <a:prstGeom prst="rect">
            <a:avLst/>
          </a:prstGeom>
        </p:spPr>
      </p:pic>
      <p:pic>
        <p:nvPicPr>
          <p:cNvPr id="3" name="Image 1" descr="https://kimi-img.moonshot.cn/pub/slides/slides_tmpl/image/25-08-27-20:02:15-d2nf7hp8bjvh7rlj06dg.png"/>
          <p:cNvPicPr>
            <a:picLocks noChangeAspect="1"/>
          </p:cNvPicPr>
          <p:nvPr/>
        </p:nvPicPr>
        <p:blipFill>
          <a:blip r:embed="rId4"/>
          <a:stretch>
            <a:fillRect/>
          </a:stretch>
        </p:blipFill>
        <p:spPr>
          <a:xfrm>
            <a:off x="-15810" y="2217961"/>
            <a:ext cx="15315171" cy="829824"/>
          </a:xfrm>
          <a:prstGeom prst="rect">
            <a:avLst/>
          </a:prstGeom>
        </p:spPr>
      </p:pic>
      <p:sp>
        <p:nvSpPr>
          <p:cNvPr id="4" name="Shape 0"/>
          <p:cNvSpPr/>
          <p:nvPr/>
        </p:nvSpPr>
        <p:spPr>
          <a:xfrm flipH="1">
            <a:off x="11314843" y="981848"/>
            <a:ext cx="77797" cy="72000"/>
          </a:xfrm>
          <a:prstGeom prst="ellipse">
            <a:avLst/>
          </a:prstGeom>
          <a:solidFill>
            <a:srgbClr val="FFFFFF"/>
          </a:solidFill>
          <a:ln/>
        </p:spPr>
      </p:sp>
      <p:sp>
        <p:nvSpPr>
          <p:cNvPr id="5"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2" descr="https://kimi-img.moonshot.cn/pub/slides/slides_tmpl/image/25-08-27-20:02:15-d2nf7hp8bjvh7rlj06e0.png"/>
          <p:cNvPicPr>
            <a:picLocks noChangeAspect="1"/>
          </p:cNvPicPr>
          <p:nvPr/>
        </p:nvPicPr>
        <p:blipFill>
          <a:blip r:embed="rId5"/>
          <a:stretch>
            <a:fillRect/>
          </a:stretch>
        </p:blipFill>
        <p:spPr>
          <a:xfrm>
            <a:off x="1804785" y="2432913"/>
            <a:ext cx="1193800" cy="1193800"/>
          </a:xfrm>
          <a:prstGeom prst="rect">
            <a:avLst/>
          </a:prstGeom>
        </p:spPr>
      </p:pic>
      <p:sp>
        <p:nvSpPr>
          <p:cNvPr id="7" name="Shape 2"/>
          <p:cNvSpPr/>
          <p:nvPr/>
        </p:nvSpPr>
        <p:spPr>
          <a:xfrm flipH="1">
            <a:off x="11186668" y="981848"/>
            <a:ext cx="77797" cy="72000"/>
          </a:xfrm>
          <a:prstGeom prst="ellipse">
            <a:avLst/>
          </a:prstGeom>
          <a:solidFill>
            <a:srgbClr val="FFFFFF">
              <a:alpha val="56471"/>
            </a:srgbClr>
          </a:solidFill>
          <a:ln/>
        </p:spPr>
      </p:sp>
      <p:sp>
        <p:nvSpPr>
          <p:cNvPr id="8"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flipH="1">
            <a:off x="11055654" y="981848"/>
            <a:ext cx="77797" cy="72000"/>
          </a:xfrm>
          <a:prstGeom prst="ellipse">
            <a:avLst/>
          </a:prstGeom>
          <a:solidFill>
            <a:srgbClr val="FFFFFF"/>
          </a:solidFill>
          <a:ln/>
        </p:spPr>
      </p:sp>
      <p:sp>
        <p:nvSpPr>
          <p:cNvPr id="10"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flipH="1">
            <a:off x="10924640" y="981848"/>
            <a:ext cx="77797" cy="72000"/>
          </a:xfrm>
          <a:prstGeom prst="ellipse">
            <a:avLst/>
          </a:prstGeom>
          <a:solidFill>
            <a:srgbClr val="FFFFFF">
              <a:alpha val="56471"/>
            </a:srgbClr>
          </a:solidFill>
          <a:ln/>
        </p:spPr>
      </p:sp>
      <p:sp>
        <p:nvSpPr>
          <p:cNvPr id="12"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08-27-20:02:15-d2nf7hp8bjvh7rlj06e0.png"/>
          <p:cNvPicPr>
            <a:picLocks noChangeAspect="1"/>
          </p:cNvPicPr>
          <p:nvPr/>
        </p:nvPicPr>
        <p:blipFill>
          <a:blip r:embed="rId5"/>
          <a:stretch>
            <a:fillRect/>
          </a:stretch>
        </p:blipFill>
        <p:spPr>
          <a:xfrm>
            <a:off x="5572113" y="1664817"/>
            <a:ext cx="1193800" cy="1193800"/>
          </a:xfrm>
          <a:prstGeom prst="rect">
            <a:avLst/>
          </a:prstGeom>
        </p:spPr>
      </p:pic>
      <p:pic>
        <p:nvPicPr>
          <p:cNvPr id="14" name="Image 4" descr="https://kimi-img.moonshot.cn/pub/slides/slides_tmpl/image/25-08-27-20:02:15-d2nf7hp8bjvh7rlj06e0.png"/>
          <p:cNvPicPr>
            <a:picLocks noChangeAspect="1"/>
          </p:cNvPicPr>
          <p:nvPr/>
        </p:nvPicPr>
        <p:blipFill>
          <a:blip r:embed="rId5"/>
          <a:stretch>
            <a:fillRect/>
          </a:stretch>
        </p:blipFill>
        <p:spPr>
          <a:xfrm>
            <a:off x="9119985" y="2451201"/>
            <a:ext cx="1193800" cy="1193800"/>
          </a:xfrm>
          <a:prstGeom prst="rect">
            <a:avLst/>
          </a:prstGeom>
        </p:spPr>
      </p:pic>
      <p:sp>
        <p:nvSpPr>
          <p:cNvPr id="15" name="Shape 8"/>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16" name="Text 9"/>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0"/>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Welcome to AI Appreciation</a:t>
            </a:r>
            <a:endParaRPr lang="en-US" sz="1600" dirty="0"/>
          </a:p>
        </p:txBody>
      </p:sp>
      <p:pic>
        <p:nvPicPr>
          <p:cNvPr id="18" name="Image 5"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19" name="Shape 11"/>
          <p:cNvSpPr/>
          <p:nvPr/>
        </p:nvSpPr>
        <p:spPr>
          <a:xfrm>
            <a:off x="2069138" y="2846751"/>
            <a:ext cx="665094" cy="295787"/>
          </a:xfrm>
          <a:prstGeom prst="rect">
            <a:avLst/>
          </a:prstGeom>
          <a:solidFill>
            <a:srgbClr val="000000">
              <a:alpha val="0"/>
            </a:srgbClr>
          </a:solidFill>
          <a:ln/>
        </p:spPr>
      </p:sp>
      <p:sp>
        <p:nvSpPr>
          <p:cNvPr id="20" name="Text 12"/>
          <p:cNvSpPr/>
          <p:nvPr/>
        </p:nvSpPr>
        <p:spPr>
          <a:xfrm>
            <a:off x="2069138" y="2846751"/>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3"/>
          <p:cNvSpPr/>
          <p:nvPr/>
        </p:nvSpPr>
        <p:spPr>
          <a:xfrm>
            <a:off x="906167" y="3573655"/>
            <a:ext cx="3338973"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Course Overview</a:t>
            </a:r>
            <a:endParaRPr lang="en-US" sz="1600" dirty="0"/>
          </a:p>
        </p:txBody>
      </p:sp>
      <p:sp>
        <p:nvSpPr>
          <p:cNvPr id="22" name="Text 14"/>
          <p:cNvSpPr/>
          <p:nvPr/>
        </p:nvSpPr>
        <p:spPr>
          <a:xfrm>
            <a:off x="824230" y="3974465"/>
            <a:ext cx="333883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This mini-course is designed for beginners to understand AI, its applications, and how to use it safely and creatively. No prior technical knowledge is required, just a curious and open mindset to explore the possibilities of AI.</a:t>
            </a:r>
            <a:endParaRPr lang="en-US" sz="1600" dirty="0"/>
          </a:p>
        </p:txBody>
      </p:sp>
      <p:sp>
        <p:nvSpPr>
          <p:cNvPr id="23" name="Shape 15"/>
          <p:cNvSpPr/>
          <p:nvPr/>
        </p:nvSpPr>
        <p:spPr>
          <a:xfrm>
            <a:off x="5824743" y="2081751"/>
            <a:ext cx="665094" cy="295787"/>
          </a:xfrm>
          <a:prstGeom prst="rect">
            <a:avLst/>
          </a:prstGeom>
          <a:solidFill>
            <a:srgbClr val="000000">
              <a:alpha val="0"/>
            </a:srgbClr>
          </a:solidFill>
          <a:ln/>
        </p:spPr>
      </p:sp>
      <p:sp>
        <p:nvSpPr>
          <p:cNvPr id="24" name="Text 16"/>
          <p:cNvSpPr/>
          <p:nvPr/>
        </p:nvSpPr>
        <p:spPr>
          <a:xfrm>
            <a:off x="5824743" y="2081751"/>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7"/>
          <p:cNvSpPr/>
          <p:nvPr/>
        </p:nvSpPr>
        <p:spPr>
          <a:xfrm>
            <a:off x="4582055" y="2823847"/>
            <a:ext cx="3338973"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Inclusive Environment</a:t>
            </a:r>
            <a:endParaRPr lang="en-US" sz="1600" dirty="0"/>
          </a:p>
        </p:txBody>
      </p:sp>
      <p:sp>
        <p:nvSpPr>
          <p:cNvPr id="26" name="Text 18"/>
          <p:cNvSpPr/>
          <p:nvPr/>
        </p:nvSpPr>
        <p:spPr>
          <a:xfrm>
            <a:off x="4500245" y="3225165"/>
            <a:ext cx="333883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Whether you are curious, cautious, excited, or unsure, you belong here. This course aims to create an inclusive and supportive learning environment where everyone can thrive and gain confidence in using AI.</a:t>
            </a:r>
            <a:endParaRPr lang="en-US" sz="1600" dirty="0"/>
          </a:p>
        </p:txBody>
      </p:sp>
      <p:sp>
        <p:nvSpPr>
          <p:cNvPr id="27" name="Shape 19"/>
          <p:cNvSpPr/>
          <p:nvPr/>
        </p:nvSpPr>
        <p:spPr>
          <a:xfrm>
            <a:off x="9372615" y="2869908"/>
            <a:ext cx="665094" cy="295787"/>
          </a:xfrm>
          <a:prstGeom prst="rect">
            <a:avLst/>
          </a:prstGeom>
          <a:solidFill>
            <a:srgbClr val="000000">
              <a:alpha val="0"/>
            </a:srgbClr>
          </a:solidFill>
          <a:ln/>
        </p:spPr>
      </p:sp>
      <p:sp>
        <p:nvSpPr>
          <p:cNvPr id="28" name="Text 20"/>
          <p:cNvSpPr/>
          <p:nvPr/>
        </p:nvSpPr>
        <p:spPr>
          <a:xfrm>
            <a:off x="9372615" y="2869908"/>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1"/>
          <p:cNvSpPr/>
          <p:nvPr/>
        </p:nvSpPr>
        <p:spPr>
          <a:xfrm>
            <a:off x="8129927" y="3555367"/>
            <a:ext cx="3338973" cy="284559"/>
          </a:xfrm>
          <a:prstGeom prst="rect">
            <a:avLst/>
          </a:prstGeom>
          <a:noFill/>
          <a:ln/>
        </p:spPr>
        <p:txBody>
          <a:bodyPr wrap="square" lIns="0" tIns="0" rIns="0" bIns="0" rtlCol="0" anchor="t">
            <a:spAutoFit/>
          </a:bodyPr>
          <a:lstStyle/>
          <a:p>
            <a:pPr>
              <a:lnSpc>
                <a:spcPct val="100000"/>
              </a:lnSpc>
            </a:pPr>
            <a:r>
              <a:rPr lang="en-US" sz="18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Practical Learning</a:t>
            </a:r>
            <a:endParaRPr lang="en-US" sz="1600" dirty="0"/>
          </a:p>
        </p:txBody>
      </p:sp>
      <p:sp>
        <p:nvSpPr>
          <p:cNvPr id="30" name="Text 22"/>
          <p:cNvSpPr/>
          <p:nvPr/>
        </p:nvSpPr>
        <p:spPr>
          <a:xfrm>
            <a:off x="8047990" y="3956685"/>
            <a:ext cx="3353435"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The course focuses on practical skills and real-world applications, helping you integrate AI into your personal, academic, or work projects. You will learn to communicate effectively with AI and understand its strengths and limitations.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1041" y="0"/>
            <a:ext cx="12192000" cy="6864626"/>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nSpc>
                <a:spcPct val="90000"/>
              </a:lnSpc>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pic>
        <p:nvPicPr>
          <p:cNvPr id="8" name="Image 1" descr="https://kimi-img.moonshot.cn/pub/slides/slides_tmpl/image/25-08-27-20:02:14-d2nf7hh8bjvh7rlj0690.png"/>
          <p:cNvPicPr>
            <a:picLocks noChangeAspect="1"/>
          </p:cNvPicPr>
          <p:nvPr/>
        </p:nvPicPr>
        <p:blipFill>
          <a:blip r:embed="rId4"/>
          <a:stretch>
            <a:fillRect/>
          </a:stretch>
        </p:blipFill>
        <p:spPr>
          <a:xfrm>
            <a:off x="3576455" y="1655432"/>
            <a:ext cx="6896100" cy="2413000"/>
          </a:xfrm>
          <a:prstGeom prst="rect">
            <a:avLst/>
          </a:prstGeom>
        </p:spPr>
      </p:pic>
      <p:pic>
        <p:nvPicPr>
          <p:cNvPr id="9" name="Image 2" descr="https://kimi-img.moonshot.cn/pub/slides/slides_tmpl/image/25-08-27-20:02:14-d2nf7hh8bjvh7rlj0690.png"/>
          <p:cNvPicPr>
            <a:picLocks noChangeAspect="1"/>
          </p:cNvPicPr>
          <p:nvPr/>
        </p:nvPicPr>
        <p:blipFill>
          <a:blip r:embed="rId4"/>
          <a:stretch>
            <a:fillRect/>
          </a:stretch>
        </p:blipFill>
        <p:spPr>
          <a:xfrm>
            <a:off x="4673735" y="3886568"/>
            <a:ext cx="6896100" cy="2413000"/>
          </a:xfrm>
          <a:prstGeom prst="rect">
            <a:avLst/>
          </a:prstGeom>
        </p:spPr>
      </p:pic>
      <p:sp>
        <p:nvSpPr>
          <p:cNvPr id="10"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11" name="Shape 6"/>
          <p:cNvSpPr/>
          <p:nvPr/>
        </p:nvSpPr>
        <p:spPr>
          <a:xfrm flipH="1">
            <a:off x="11314843" y="981848"/>
            <a:ext cx="77797" cy="72000"/>
          </a:xfrm>
          <a:prstGeom prst="ellipse">
            <a:avLst/>
          </a:prstGeom>
          <a:solidFill>
            <a:srgbClr val="FFFFFF"/>
          </a:solidFill>
          <a:ln/>
        </p:spPr>
      </p:sp>
      <p:sp>
        <p:nvSpPr>
          <p:cNvPr id="12" name="Text 7"/>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8"/>
          <p:cNvSpPr/>
          <p:nvPr/>
        </p:nvSpPr>
        <p:spPr>
          <a:xfrm flipH="1">
            <a:off x="11186668" y="981848"/>
            <a:ext cx="77797" cy="72000"/>
          </a:xfrm>
          <a:prstGeom prst="ellipse">
            <a:avLst/>
          </a:prstGeom>
          <a:solidFill>
            <a:srgbClr val="FFFFFF">
              <a:alpha val="56471"/>
            </a:srgbClr>
          </a:solidFill>
          <a:ln/>
        </p:spPr>
      </p:sp>
      <p:sp>
        <p:nvSpPr>
          <p:cNvPr id="14" name="Text 9"/>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0"/>
          <p:cNvSpPr/>
          <p:nvPr/>
        </p:nvSpPr>
        <p:spPr>
          <a:xfrm flipH="1">
            <a:off x="11055654" y="981848"/>
            <a:ext cx="77797" cy="72000"/>
          </a:xfrm>
          <a:prstGeom prst="ellipse">
            <a:avLst/>
          </a:prstGeom>
          <a:solidFill>
            <a:srgbClr val="FFFFFF"/>
          </a:solidFill>
          <a:ln/>
        </p:spPr>
      </p:sp>
      <p:sp>
        <p:nvSpPr>
          <p:cNvPr id="16" name="Text 11"/>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2"/>
          <p:cNvSpPr/>
          <p:nvPr/>
        </p:nvSpPr>
        <p:spPr>
          <a:xfrm flipH="1">
            <a:off x="10924640" y="981848"/>
            <a:ext cx="77797" cy="72000"/>
          </a:xfrm>
          <a:prstGeom prst="ellipse">
            <a:avLst/>
          </a:prstGeom>
          <a:solidFill>
            <a:srgbClr val="FFFFFF">
              <a:alpha val="56471"/>
            </a:srgbClr>
          </a:solidFill>
          <a:ln/>
        </p:spPr>
      </p:sp>
      <p:sp>
        <p:nvSpPr>
          <p:cNvPr id="18" name="Text 13"/>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4"/>
          <p:cNvSpPr/>
          <p:nvPr/>
        </p:nvSpPr>
        <p:spPr>
          <a:xfrm rot="13500000">
            <a:off x="4011449" y="2163980"/>
            <a:ext cx="224914" cy="224914"/>
          </a:xfrm>
          <a:prstGeom prst="rtTriangle">
            <a:avLst/>
          </a:prstGeom>
          <a:gradFill flip="none" rotWithShape="1">
            <a:gsLst>
              <a:gs pos="0">
                <a:srgbClr val="004BA0"/>
              </a:gs>
              <a:gs pos="50000">
                <a:srgbClr val="1F5EC3"/>
              </a:gs>
              <a:gs pos="100000">
                <a:srgbClr val="4E96D8"/>
              </a:gs>
            </a:gsLst>
            <a:lin ang="5400000" scaled="1"/>
          </a:gradFill>
          <a:ln/>
          <a:effectLst>
            <a:outerShdw blurRad="145102" dist="50800" dir="2700000" algn="bl" rotWithShape="0">
              <a:srgbClr val="517BDA">
                <a:alpha val="76471"/>
              </a:srgbClr>
            </a:outerShdw>
          </a:effectLst>
        </p:spPr>
      </p:sp>
      <p:sp>
        <p:nvSpPr>
          <p:cNvPr id="20" name="Text 15"/>
          <p:cNvSpPr/>
          <p:nvPr/>
        </p:nvSpPr>
        <p:spPr>
          <a:xfrm rot="13500000">
            <a:off x="4011449" y="2163980"/>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6"/>
          <p:cNvSpPr/>
          <p:nvPr/>
        </p:nvSpPr>
        <p:spPr>
          <a:xfrm rot="13500000">
            <a:off x="5105057" y="4359683"/>
            <a:ext cx="224914" cy="224914"/>
          </a:xfrm>
          <a:prstGeom prst="rtTriangle">
            <a:avLst/>
          </a:prstGeom>
          <a:gradFill flip="none" rotWithShape="1">
            <a:gsLst>
              <a:gs pos="0">
                <a:srgbClr val="004BA0"/>
              </a:gs>
              <a:gs pos="50000">
                <a:srgbClr val="1F5EC3"/>
              </a:gs>
              <a:gs pos="100000">
                <a:srgbClr val="4E96D8"/>
              </a:gs>
            </a:gsLst>
            <a:lin ang="5400000" scaled="1"/>
          </a:gradFill>
          <a:ln/>
          <a:effectLst>
            <a:outerShdw blurRad="145102" dist="50800" dir="2700000" algn="bl" rotWithShape="0">
              <a:srgbClr val="517BDA">
                <a:alpha val="76471"/>
              </a:srgbClr>
            </a:outerShdw>
          </a:effectLst>
        </p:spPr>
      </p:sp>
      <p:sp>
        <p:nvSpPr>
          <p:cNvPr id="22" name="Text 17"/>
          <p:cNvSpPr/>
          <p:nvPr/>
        </p:nvSpPr>
        <p:spPr>
          <a:xfrm rot="13500000">
            <a:off x="5105057" y="4359683"/>
            <a:ext cx="224914" cy="224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8"/>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24" name="Text 19"/>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3" descr="https://kimi-img.moonshot.cn/pub/slides/slides_tmpl/image/25-08-27-20:02:14-d2nf7hh8bjvh7rlj06a0.png"/>
          <p:cNvPicPr>
            <a:picLocks noChangeAspect="1"/>
          </p:cNvPicPr>
          <p:nvPr/>
        </p:nvPicPr>
        <p:blipFill>
          <a:blip r:embed="rId5"/>
          <a:stretch>
            <a:fillRect/>
          </a:stretch>
        </p:blipFill>
        <p:spPr>
          <a:xfrm>
            <a:off x="1756190" y="4097938"/>
            <a:ext cx="3124200" cy="1892300"/>
          </a:xfrm>
          <a:prstGeom prst="rect">
            <a:avLst/>
          </a:prstGeom>
        </p:spPr>
      </p:pic>
      <p:pic>
        <p:nvPicPr>
          <p:cNvPr id="26" name="Image 4" descr="https://kimi-img.moonshot.cn/pub/slides/slides_tmpl/image/25-08-27-20:02:14-d2nf7hh8bjvh7rlj06ag.png"/>
          <p:cNvPicPr>
            <a:picLocks noChangeAspect="1"/>
          </p:cNvPicPr>
          <p:nvPr/>
        </p:nvPicPr>
        <p:blipFill>
          <a:blip r:embed="rId6"/>
          <a:stretch>
            <a:fillRect/>
          </a:stretch>
        </p:blipFill>
        <p:spPr>
          <a:xfrm>
            <a:off x="680870" y="1854716"/>
            <a:ext cx="3124200" cy="1905000"/>
          </a:xfrm>
          <a:prstGeom prst="rect">
            <a:avLst/>
          </a:prstGeom>
        </p:spPr>
      </p:pic>
      <p:sp>
        <p:nvSpPr>
          <p:cNvPr id="27" name="Text 20"/>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What You Will Achieve</a:t>
            </a:r>
            <a:endParaRPr lang="en-US" sz="1600" dirty="0"/>
          </a:p>
        </p:txBody>
      </p:sp>
      <p:pic>
        <p:nvPicPr>
          <p:cNvPr id="28" name="Image 5" descr="https://kimi-img.moonshot.cn/pub/slides/slides_tmpl/image/25-08-27-20:02:06-d2nf7fh8bjvh7rlj060g.png"/>
          <p:cNvPicPr>
            <a:picLocks noChangeAspect="1"/>
          </p:cNvPicPr>
          <p:nvPr/>
        </p:nvPicPr>
        <p:blipFill>
          <a:blip r:embed="rId7"/>
          <a:stretch>
            <a:fillRect/>
          </a:stretch>
        </p:blipFill>
        <p:spPr>
          <a:xfrm>
            <a:off x="662882" y="495145"/>
            <a:ext cx="1371600" cy="304800"/>
          </a:xfrm>
          <a:prstGeom prst="rect">
            <a:avLst/>
          </a:prstGeom>
        </p:spPr>
      </p:pic>
      <p:sp>
        <p:nvSpPr>
          <p:cNvPr id="29" name="Text 21"/>
          <p:cNvSpPr/>
          <p:nvPr/>
        </p:nvSpPr>
        <p:spPr>
          <a:xfrm>
            <a:off x="4363924" y="2135725"/>
            <a:ext cx="4331168"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Core Understanding</a:t>
            </a:r>
            <a:endParaRPr lang="en-US" sz="1600" dirty="0"/>
          </a:p>
        </p:txBody>
      </p:sp>
      <p:sp>
        <p:nvSpPr>
          <p:cNvPr id="30" name="Text 22"/>
          <p:cNvSpPr/>
          <p:nvPr/>
        </p:nvSpPr>
        <p:spPr>
          <a:xfrm>
            <a:off x="4041702" y="2524833"/>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By the end of the course, you will be able to explain what AI is in simple terms, describe how AI systems learn from data, and identify where AI appears in daily life. This foundational knowledge will demystify AI for you.</a:t>
            </a:r>
            <a:endParaRPr lang="en-US" sz="1600" dirty="0"/>
          </a:p>
        </p:txBody>
      </p:sp>
      <p:sp>
        <p:nvSpPr>
          <p:cNvPr id="31" name="Text 23"/>
          <p:cNvSpPr/>
          <p:nvPr/>
        </p:nvSpPr>
        <p:spPr>
          <a:xfrm>
            <a:off x="5457532" y="4331428"/>
            <a:ext cx="4331168"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Practical Skills</a:t>
            </a:r>
            <a:endParaRPr lang="en-US" sz="1600" dirty="0"/>
          </a:p>
        </p:txBody>
      </p:sp>
      <p:sp>
        <p:nvSpPr>
          <p:cNvPr id="32" name="Text 24"/>
          <p:cNvSpPr/>
          <p:nvPr/>
        </p:nvSpPr>
        <p:spPr>
          <a:xfrm>
            <a:off x="5135310" y="4720536"/>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You will learn to communicate effectively with AI using prompts, use AI for brainstorming, research, writing, planning, and creative projects. You will also evaluate when AI is helpful and when it isn't, ensuring you use it wisely.</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9467"/>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Gear Up</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a:ln/>
        </p:spPr>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3179" y="-1"/>
            <a:ext cx="12194137" cy="6865829"/>
          </a:xfrm>
          <a:prstGeom prst="rect">
            <a:avLst/>
          </a:prstGeom>
        </p:spPr>
      </p:pic>
      <p:pic>
        <p:nvPicPr>
          <p:cNvPr id="3" name="Image 1" descr="https://kimi-img.moonshot.cn/pub/slides/slides_tmpl/image/25-08-27-20:02:17-d2nf7i98bjvh7rlj06og.png"/>
          <p:cNvPicPr>
            <a:picLocks noChangeAspect="1"/>
          </p:cNvPicPr>
          <p:nvPr/>
        </p:nvPicPr>
        <p:blipFill>
          <a:blip r:embed="rId4"/>
          <a:stretch>
            <a:fillRect/>
          </a:stretch>
        </p:blipFill>
        <p:spPr>
          <a:xfrm>
            <a:off x="3081756" y="1348595"/>
            <a:ext cx="3200400" cy="4991100"/>
          </a:xfrm>
          <a:prstGeom prst="rect">
            <a:avLst/>
          </a:prstGeom>
        </p:spPr>
      </p:pic>
      <p:pic>
        <p:nvPicPr>
          <p:cNvPr id="4" name="Image 2" descr="https://kimi-img.moonshot.cn/pub/slides/slides_tmpl/image/25-08-27-20:02:17-d2nf7i98bjvh7rlj06p0.png"/>
          <p:cNvPicPr>
            <a:picLocks noChangeAspect="1"/>
          </p:cNvPicPr>
          <p:nvPr/>
        </p:nvPicPr>
        <p:blipFill>
          <a:blip r:embed="rId5"/>
          <a:stretch>
            <a:fillRect/>
          </a:stretch>
        </p:blipFill>
        <p:spPr>
          <a:xfrm>
            <a:off x="258160" y="1348595"/>
            <a:ext cx="3213100" cy="5334000"/>
          </a:xfrm>
          <a:prstGeom prst="rect">
            <a:avLst/>
          </a:prstGeom>
        </p:spPr>
      </p:pic>
      <p:sp>
        <p:nvSpPr>
          <p:cNvPr id="5" name="Shape 0"/>
          <p:cNvSpPr/>
          <p:nvPr/>
        </p:nvSpPr>
        <p:spPr>
          <a:xfrm flipH="1">
            <a:off x="11314843" y="981848"/>
            <a:ext cx="77797" cy="72000"/>
          </a:xfrm>
          <a:prstGeom prst="ellipse">
            <a:avLst/>
          </a:prstGeom>
          <a:solidFill>
            <a:srgbClr val="FFFFFF"/>
          </a:solidFill>
          <a:ln/>
        </p:spPr>
      </p:sp>
      <p:sp>
        <p:nvSpPr>
          <p:cNvPr id="6" name="Text 1"/>
          <p:cNvSpPr/>
          <p:nvPr/>
        </p:nvSpPr>
        <p:spPr>
          <a:xfrm>
            <a:off x="11314843"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2"/>
          <p:cNvSpPr/>
          <p:nvPr/>
        </p:nvSpPr>
        <p:spPr>
          <a:xfrm flipH="1">
            <a:off x="11186668" y="981848"/>
            <a:ext cx="77797" cy="72000"/>
          </a:xfrm>
          <a:prstGeom prst="ellipse">
            <a:avLst/>
          </a:prstGeom>
          <a:solidFill>
            <a:srgbClr val="FFFFFF">
              <a:alpha val="56471"/>
            </a:srgbClr>
          </a:solidFill>
          <a:ln/>
        </p:spPr>
      </p:sp>
      <p:sp>
        <p:nvSpPr>
          <p:cNvPr id="8" name="Text 3"/>
          <p:cNvSpPr/>
          <p:nvPr/>
        </p:nvSpPr>
        <p:spPr>
          <a:xfrm>
            <a:off x="11186668"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flipH="1">
            <a:off x="11055654" y="981848"/>
            <a:ext cx="77797" cy="72000"/>
          </a:xfrm>
          <a:prstGeom prst="ellipse">
            <a:avLst/>
          </a:prstGeom>
          <a:solidFill>
            <a:srgbClr val="FFFFFF"/>
          </a:solidFill>
          <a:ln/>
        </p:spPr>
      </p:sp>
      <p:sp>
        <p:nvSpPr>
          <p:cNvPr id="10" name="Text 5"/>
          <p:cNvSpPr/>
          <p:nvPr/>
        </p:nvSpPr>
        <p:spPr>
          <a:xfrm>
            <a:off x="11055654"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flipH="1">
            <a:off x="10924640" y="981848"/>
            <a:ext cx="77797" cy="72000"/>
          </a:xfrm>
          <a:prstGeom prst="ellipse">
            <a:avLst/>
          </a:prstGeom>
          <a:solidFill>
            <a:srgbClr val="FFFFFF">
              <a:alpha val="56471"/>
            </a:srgbClr>
          </a:solidFill>
          <a:ln/>
        </p:spPr>
      </p:sp>
      <p:sp>
        <p:nvSpPr>
          <p:cNvPr id="12" name="Text 7"/>
          <p:cNvSpPr/>
          <p:nvPr/>
        </p:nvSpPr>
        <p:spPr>
          <a:xfrm>
            <a:off x="10924640" y="981848"/>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08-27-20:02:17-d2nf7i98bjvh7rlj06og.png"/>
          <p:cNvPicPr>
            <a:picLocks noChangeAspect="1"/>
          </p:cNvPicPr>
          <p:nvPr/>
        </p:nvPicPr>
        <p:blipFill>
          <a:blip r:embed="rId4"/>
          <a:stretch>
            <a:fillRect/>
          </a:stretch>
        </p:blipFill>
        <p:spPr>
          <a:xfrm>
            <a:off x="8696494" y="1348595"/>
            <a:ext cx="3200400" cy="4991100"/>
          </a:xfrm>
          <a:prstGeom prst="rect">
            <a:avLst/>
          </a:prstGeom>
        </p:spPr>
      </p:pic>
      <p:pic>
        <p:nvPicPr>
          <p:cNvPr id="14" name="Image 4" descr="https://kimi-img.moonshot.cn/pub/slides/slides_tmpl/image/25-08-27-20:02:17-d2nf7i98bjvh7rlj06p0.png"/>
          <p:cNvPicPr>
            <a:picLocks noChangeAspect="1"/>
          </p:cNvPicPr>
          <p:nvPr/>
        </p:nvPicPr>
        <p:blipFill>
          <a:blip r:embed="rId5"/>
          <a:stretch>
            <a:fillRect/>
          </a:stretch>
        </p:blipFill>
        <p:spPr>
          <a:xfrm>
            <a:off x="5888940" y="1348595"/>
            <a:ext cx="3213100" cy="5334000"/>
          </a:xfrm>
          <a:prstGeom prst="rect">
            <a:avLst/>
          </a:prstGeom>
        </p:spPr>
      </p:pic>
      <p:sp>
        <p:nvSpPr>
          <p:cNvPr id="15" name="Text 8"/>
          <p:cNvSpPr/>
          <p:nvPr/>
        </p:nvSpPr>
        <p:spPr>
          <a:xfrm>
            <a:off x="542215" y="9980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Tools &amp; Mindset Checklist</a:t>
            </a:r>
            <a:endParaRPr lang="en-US" sz="1600" dirty="0"/>
          </a:p>
        </p:txBody>
      </p:sp>
      <p:pic>
        <p:nvPicPr>
          <p:cNvPr id="16" name="Image 5" descr="https://kimi-img.moonshot.cn/pub/slides/slides_tmpl/image/25-08-27-20:02:06-d2nf7fh8bjvh7rlj060g.png"/>
          <p:cNvPicPr>
            <a:picLocks noChangeAspect="1"/>
          </p:cNvPicPr>
          <p:nvPr/>
        </p:nvPicPr>
        <p:blipFill>
          <a:blip r:embed="rId6"/>
          <a:stretch>
            <a:fillRect/>
          </a:stretch>
        </p:blipFill>
        <p:spPr>
          <a:xfrm>
            <a:off x="662882" y="495145"/>
            <a:ext cx="1371600" cy="304800"/>
          </a:xfrm>
          <a:prstGeom prst="rect">
            <a:avLst/>
          </a:prstGeom>
        </p:spPr>
      </p:pic>
      <p:sp>
        <p:nvSpPr>
          <p:cNvPr id="17" name="Shape 9"/>
          <p:cNvSpPr/>
          <p:nvPr/>
        </p:nvSpPr>
        <p:spPr>
          <a:xfrm>
            <a:off x="1539058" y="1889094"/>
            <a:ext cx="652471" cy="328680"/>
          </a:xfrm>
          <a:prstGeom prst="rect">
            <a:avLst/>
          </a:prstGeom>
          <a:solidFill>
            <a:srgbClr val="000000">
              <a:alpha val="0"/>
            </a:srgbClr>
          </a:solidFill>
          <a:ln/>
        </p:spPr>
      </p:sp>
      <p:sp>
        <p:nvSpPr>
          <p:cNvPr id="18" name="Text 10"/>
          <p:cNvSpPr/>
          <p:nvPr/>
        </p:nvSpPr>
        <p:spPr>
          <a:xfrm>
            <a:off x="1539058" y="1889094"/>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1"/>
          <p:cNvSpPr/>
          <p:nvPr/>
        </p:nvSpPr>
        <p:spPr>
          <a:xfrm>
            <a:off x="846234" y="2518007"/>
            <a:ext cx="2087245" cy="533598"/>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Device with Internet Access</a:t>
            </a:r>
            <a:endParaRPr lang="en-US" sz="1600" dirty="0"/>
          </a:p>
        </p:txBody>
      </p:sp>
      <p:sp>
        <p:nvSpPr>
          <p:cNvPr id="20" name="Text 12"/>
          <p:cNvSpPr/>
          <p:nvPr/>
        </p:nvSpPr>
        <p:spPr>
          <a:xfrm>
            <a:off x="640080" y="3090545"/>
            <a:ext cx="2493645"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Ensure you have a device with internet access, such as a laptop, tablet, or smartphone. This will allow you to access AI tools and participate in hands-on activities during the course.</a:t>
            </a:r>
            <a:endParaRPr lang="en-US" sz="1600" dirty="0"/>
          </a:p>
        </p:txBody>
      </p:sp>
      <p:sp>
        <p:nvSpPr>
          <p:cNvPr id="21" name="Shape 13"/>
          <p:cNvSpPr/>
          <p:nvPr/>
        </p:nvSpPr>
        <p:spPr>
          <a:xfrm>
            <a:off x="4349947" y="1876545"/>
            <a:ext cx="652471" cy="328680"/>
          </a:xfrm>
          <a:prstGeom prst="rect">
            <a:avLst/>
          </a:prstGeom>
          <a:solidFill>
            <a:srgbClr val="000000">
              <a:alpha val="0"/>
            </a:srgbClr>
          </a:solidFill>
          <a:ln/>
        </p:spPr>
      </p:sp>
      <p:sp>
        <p:nvSpPr>
          <p:cNvPr id="22" name="Text 14"/>
          <p:cNvSpPr/>
          <p:nvPr/>
        </p:nvSpPr>
        <p:spPr>
          <a:xfrm>
            <a:off x="4349947" y="1876545"/>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23" name="Text 15"/>
          <p:cNvSpPr/>
          <p:nvPr/>
        </p:nvSpPr>
        <p:spPr>
          <a:xfrm>
            <a:off x="3657774" y="2518007"/>
            <a:ext cx="2087245" cy="284559"/>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AI Tool Access</a:t>
            </a:r>
            <a:endParaRPr lang="en-US" sz="1600" dirty="0"/>
          </a:p>
        </p:txBody>
      </p:sp>
      <p:sp>
        <p:nvSpPr>
          <p:cNvPr id="24" name="Text 16"/>
          <p:cNvSpPr/>
          <p:nvPr/>
        </p:nvSpPr>
        <p:spPr>
          <a:xfrm>
            <a:off x="3457575" y="3090545"/>
            <a:ext cx="2525395"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Choose and access at least one AI tool like ChatGPT, Microsoft Copilot, Google Gemini, or any other AI assistant provided by your school or workplace. Familiarize yourself with the interface.</a:t>
            </a:r>
            <a:endParaRPr lang="en-US" sz="1600" dirty="0"/>
          </a:p>
        </p:txBody>
      </p:sp>
      <p:sp>
        <p:nvSpPr>
          <p:cNvPr id="25" name="Shape 17"/>
          <p:cNvSpPr/>
          <p:nvPr/>
        </p:nvSpPr>
        <p:spPr>
          <a:xfrm>
            <a:off x="7169838" y="1889094"/>
            <a:ext cx="652471" cy="328680"/>
          </a:xfrm>
          <a:prstGeom prst="rect">
            <a:avLst/>
          </a:prstGeom>
          <a:solidFill>
            <a:srgbClr val="000000">
              <a:alpha val="0"/>
            </a:srgbClr>
          </a:solidFill>
          <a:ln/>
        </p:spPr>
      </p:sp>
      <p:sp>
        <p:nvSpPr>
          <p:cNvPr id="26" name="Text 18"/>
          <p:cNvSpPr/>
          <p:nvPr/>
        </p:nvSpPr>
        <p:spPr>
          <a:xfrm>
            <a:off x="7169838" y="1889094"/>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7" name="Text 19"/>
          <p:cNvSpPr/>
          <p:nvPr/>
        </p:nvSpPr>
        <p:spPr>
          <a:xfrm>
            <a:off x="6477014" y="2518007"/>
            <a:ext cx="2087245" cy="533598"/>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Notebook for Reflections</a:t>
            </a:r>
            <a:endParaRPr lang="en-US" sz="1600" dirty="0"/>
          </a:p>
        </p:txBody>
      </p:sp>
      <p:sp>
        <p:nvSpPr>
          <p:cNvPr id="28" name="Text 20"/>
          <p:cNvSpPr/>
          <p:nvPr/>
        </p:nvSpPr>
        <p:spPr>
          <a:xfrm>
            <a:off x="6212840" y="3090545"/>
            <a:ext cx="2525395"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Prepare a notebook, either digital or physical, to jot down reflections, practice prompts, and activity notes. This will help you track your learning journey and insights.</a:t>
            </a:r>
            <a:endParaRPr lang="en-US" sz="1600" dirty="0"/>
          </a:p>
        </p:txBody>
      </p:sp>
      <p:sp>
        <p:nvSpPr>
          <p:cNvPr id="29" name="Shape 21"/>
          <p:cNvSpPr/>
          <p:nvPr/>
        </p:nvSpPr>
        <p:spPr>
          <a:xfrm>
            <a:off x="9964685" y="1876545"/>
            <a:ext cx="652471" cy="328680"/>
          </a:xfrm>
          <a:prstGeom prst="rect">
            <a:avLst/>
          </a:prstGeom>
          <a:solidFill>
            <a:srgbClr val="000000">
              <a:alpha val="0"/>
            </a:srgbClr>
          </a:solidFill>
          <a:ln/>
        </p:spPr>
      </p:sp>
      <p:sp>
        <p:nvSpPr>
          <p:cNvPr id="30" name="Text 22"/>
          <p:cNvSpPr/>
          <p:nvPr/>
        </p:nvSpPr>
        <p:spPr>
          <a:xfrm>
            <a:off x="9964685" y="1876545"/>
            <a:ext cx="652471" cy="328680"/>
          </a:xfrm>
          <a:prstGeom prst="rect">
            <a:avLst/>
          </a:prstGeom>
          <a:noFill/>
          <a:ln/>
        </p:spPr>
        <p:txBody>
          <a:bodyPr wrap="square" lIns="0" tIns="0" rIns="0" bIns="0" rtlCol="0" anchor="t"/>
          <a:lstStyle/>
          <a:p>
            <a:pPr algn="ctr">
              <a:lnSpc>
                <a:spcPct val="110000"/>
              </a:lnSpc>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31" name="Text 23"/>
          <p:cNvSpPr/>
          <p:nvPr/>
        </p:nvSpPr>
        <p:spPr>
          <a:xfrm>
            <a:off x="9272512" y="2518007"/>
            <a:ext cx="2087245" cy="284559"/>
          </a:xfrm>
          <a:prstGeom prst="rect">
            <a:avLst/>
          </a:prstGeom>
          <a:noFill/>
          <a:ln/>
        </p:spPr>
        <p:txBody>
          <a:bodyPr wrap="square" lIns="0" tIns="0" rIns="0" bIns="0" rtlCol="0" anchor="t">
            <a:spAutoFit/>
          </a:bodyPr>
          <a:lstStyle/>
          <a:p>
            <a:pPr algn="ctr">
              <a:lnSpc>
                <a:spcPct val="100000"/>
              </a:lnSpc>
            </a:pPr>
            <a:r>
              <a:rPr lang="en-US" sz="1800" b="1" dirty="0">
                <a:gradFill flip="none" rotWithShape="0">
                  <a:gsLst>
                    <a:gs pos="0">
                      <a:srgbClr val="30B0FE">
                        <a:alpha val="77000"/>
                      </a:srgbClr>
                    </a:gs>
                    <a:gs pos="10000">
                      <a:srgbClr val="30B0FE">
                        <a:alpha val="77000"/>
                      </a:srgbClr>
                    </a:gs>
                    <a:gs pos="56000">
                      <a:srgbClr val="5684E9"/>
                    </a:gs>
                    <a:gs pos="100000">
                      <a:srgbClr val="014BB5"/>
                    </a:gs>
                  </a:gsLst>
                  <a:lin ang="4800000" scaled="1"/>
                </a:gradFill>
                <a:latin typeface="MiSans" pitchFamily="34" charset="0"/>
                <a:ea typeface="MiSans" pitchFamily="34" charset="-122"/>
                <a:cs typeface="MiSans" pitchFamily="34" charset="-120"/>
              </a:rPr>
              <a:t>Open Mindset</a:t>
            </a:r>
            <a:endParaRPr lang="en-US" sz="1600" dirty="0"/>
          </a:p>
        </p:txBody>
      </p:sp>
      <p:sp>
        <p:nvSpPr>
          <p:cNvPr id="32" name="Text 24"/>
          <p:cNvSpPr/>
          <p:nvPr/>
        </p:nvSpPr>
        <p:spPr>
          <a:xfrm>
            <a:off x="9040495" y="3090545"/>
            <a:ext cx="2493645"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Adopt an open, flexible mindset. We will explore AI in a balanced and practical way, discussing both its benefits and limitations. Embrace curiosity and be willing to experiment.</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192000" cy="6864626"/>
          </a:xfrm>
          <a:prstGeom prst="rect">
            <a:avLst/>
          </a:prstGeom>
        </p:spPr>
      </p:pic>
      <p:pic>
        <p:nvPicPr>
          <p:cNvPr id="3" name="Image 1" descr="https://kimi-img.moonshot.cn/pub/slides/slides_tmpl/image/25-08-27-20:02:16-d2nf7i18bjvh7rlj06k0.png"/>
          <p:cNvPicPr>
            <a:picLocks noChangeAspect="1"/>
          </p:cNvPicPr>
          <p:nvPr/>
        </p:nvPicPr>
        <p:blipFill>
          <a:blip r:embed="rId4">
            <a:alphaModFix amt="51000"/>
          </a:blip>
          <a:stretch>
            <a:fillRect/>
          </a:stretch>
        </p:blipFill>
        <p:spPr>
          <a:xfrm>
            <a:off x="922071" y="-151398"/>
            <a:ext cx="11507617" cy="7796879"/>
          </a:xfrm>
          <a:prstGeom prst="rect">
            <a:avLst/>
          </a:prstGeom>
        </p:spPr>
      </p:pic>
      <p:pic>
        <p:nvPicPr>
          <p:cNvPr id="4" name="Image 2" descr="https://kimi-img.moonshot.cn/pub/slides/slides_tmpl/image/25-08-27-20:02:12-d2nf7h18bjvh7rlj065g.png"/>
          <p:cNvPicPr>
            <a:picLocks noChangeAspect="1"/>
          </p:cNvPicPr>
          <p:nvPr/>
        </p:nvPicPr>
        <p:blipFill>
          <a:blip r:embed="rId5"/>
          <a:stretch>
            <a:fillRect/>
          </a:stretch>
        </p:blipFill>
        <p:spPr>
          <a:xfrm>
            <a:off x="976935" y="-151398"/>
            <a:ext cx="4796267" cy="8307846"/>
          </a:xfrm>
          <a:prstGeom prst="rect">
            <a:avLst/>
          </a:prstGeom>
        </p:spPr>
      </p:pic>
      <p:sp>
        <p:nvSpPr>
          <p:cNvPr id="5" name="Shape 0"/>
          <p:cNvSpPr/>
          <p:nvPr/>
        </p:nvSpPr>
        <p:spPr>
          <a:xfrm flipH="1">
            <a:off x="11451321" y="672670"/>
            <a:ext cx="77797" cy="72000"/>
          </a:xfrm>
          <a:prstGeom prst="ellipse">
            <a:avLst/>
          </a:prstGeom>
          <a:solidFill>
            <a:srgbClr val="FFFFFF"/>
          </a:solidFill>
          <a:ln/>
        </p:spPr>
      </p:sp>
      <p:sp>
        <p:nvSpPr>
          <p:cNvPr id="6"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2"/>
          <p:cNvSpPr/>
          <p:nvPr/>
        </p:nvSpPr>
        <p:spPr>
          <a:xfrm flipH="1">
            <a:off x="11319983" y="673749"/>
            <a:ext cx="77797" cy="72000"/>
          </a:xfrm>
          <a:prstGeom prst="ellipse">
            <a:avLst/>
          </a:prstGeom>
          <a:solidFill>
            <a:srgbClr val="FFFFFF">
              <a:alpha val="56471"/>
            </a:srgbClr>
          </a:solidFill>
          <a:ln/>
        </p:spPr>
      </p:sp>
      <p:sp>
        <p:nvSpPr>
          <p:cNvPr id="8"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flipH="1">
            <a:off x="11192132" y="672670"/>
            <a:ext cx="77797" cy="72000"/>
          </a:xfrm>
          <a:prstGeom prst="ellipse">
            <a:avLst/>
          </a:prstGeom>
          <a:solidFill>
            <a:srgbClr val="FFFFFF"/>
          </a:solidFill>
          <a:ln/>
        </p:spPr>
      </p:sp>
      <p:sp>
        <p:nvSpPr>
          <p:cNvPr id="10"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flipH="1">
            <a:off x="11061118" y="672670"/>
            <a:ext cx="77797" cy="72000"/>
          </a:xfrm>
          <a:prstGeom prst="ellipse">
            <a:avLst/>
          </a:prstGeom>
          <a:solidFill>
            <a:srgbClr val="FFFFFF">
              <a:alpha val="56471"/>
            </a:srgbClr>
          </a:solidFill>
          <a:ln/>
        </p:spPr>
      </p:sp>
      <p:sp>
        <p:nvSpPr>
          <p:cNvPr id="12"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8"/>
          <p:cNvSpPr/>
          <p:nvPr/>
        </p:nvSpPr>
        <p:spPr>
          <a:xfrm>
            <a:off x="11358882" y="6059762"/>
            <a:ext cx="226534" cy="220415"/>
          </a:xfrm>
          <a:prstGeom prst="rect">
            <a:avLst/>
          </a:prstGeom>
          <a:solidFill>
            <a:srgbClr val="517BDA"/>
          </a:solidFill>
          <a:ln/>
          <a:effectLst>
            <a:outerShdw blurRad="145102" dist="50800" dir="2700000" algn="bl" rotWithShape="0">
              <a:srgbClr val="517BDA">
                <a:alpha val="76471"/>
              </a:srgbClr>
            </a:outerShdw>
          </a:effectLst>
        </p:spPr>
      </p:sp>
      <p:sp>
        <p:nvSpPr>
          <p:cNvPr id="14" name="Text 9"/>
          <p:cNvSpPr/>
          <p:nvPr/>
        </p:nvSpPr>
        <p:spPr>
          <a:xfrm>
            <a:off x="11358882" y="6059762"/>
            <a:ext cx="226534" cy="22041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0"/>
          <p:cNvSpPr/>
          <p:nvPr/>
        </p:nvSpPr>
        <p:spPr>
          <a:xfrm>
            <a:off x="1237335" y="1072801"/>
            <a:ext cx="4221847" cy="1316897"/>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Quick Tech Warm-Up</a:t>
            </a:r>
            <a:endParaRPr lang="en-US" sz="1600" dirty="0"/>
          </a:p>
        </p:txBody>
      </p:sp>
      <p:pic>
        <p:nvPicPr>
          <p:cNvPr id="16" name="Image 3" descr="https://kimi-img.moonshot.cn/pub/slides/slides_tmpl/image/25-08-27-20:02:06-d2nf7fh8bjvh7rlj060g.png"/>
          <p:cNvPicPr>
            <a:picLocks noChangeAspect="1"/>
          </p:cNvPicPr>
          <p:nvPr/>
        </p:nvPicPr>
        <p:blipFill>
          <a:blip r:embed="rId6"/>
          <a:stretch>
            <a:fillRect/>
          </a:stretch>
        </p:blipFill>
        <p:spPr>
          <a:xfrm>
            <a:off x="1358002" y="569871"/>
            <a:ext cx="1371600" cy="304800"/>
          </a:xfrm>
          <a:prstGeom prst="rect">
            <a:avLst/>
          </a:prstGeom>
        </p:spPr>
      </p:pic>
      <p:sp>
        <p:nvSpPr>
          <p:cNvPr id="17" name="Text 11"/>
          <p:cNvSpPr/>
          <p:nvPr/>
        </p:nvSpPr>
        <p:spPr>
          <a:xfrm>
            <a:off x="1318888" y="2959568"/>
            <a:ext cx="3421380" cy="306784"/>
          </a:xfrm>
          <a:prstGeom prst="rect">
            <a:avLst/>
          </a:prstGeom>
          <a:noFill/>
          <a:ln/>
        </p:spPr>
        <p:txBody>
          <a:bodyPr wrap="square" lIns="0" tIns="0" rIns="0" bIns="0" rtlCol="0" anchor="t">
            <a:spAutoFit/>
          </a:bodyPr>
          <a:lstStyle/>
          <a:p>
            <a:pPr>
              <a:lnSpc>
                <a:spcPct val="100000"/>
              </a:lnSpc>
            </a:pPr>
            <a:r>
              <a:rPr lang="en-US" sz="2000" b="1" dirty="0">
                <a:gradFill flip="none" rotWithShape="0">
                  <a:gsLst>
                    <a:gs pos="0">
                      <a:srgbClr val="30B0FE">
                        <a:alpha val="77000"/>
                      </a:srgbClr>
                    </a:gs>
                    <a:gs pos="10000">
                      <a:srgbClr val="30B0FE">
                        <a:alpha val="77000"/>
                      </a:srgbClr>
                    </a:gs>
                    <a:gs pos="70000">
                      <a:srgbClr val="5684E9"/>
                    </a:gs>
                    <a:gs pos="100000">
                      <a:srgbClr val="014BB5"/>
                    </a:gs>
                  </a:gsLst>
                  <a:lin ang="4800000" scaled="1"/>
                </a:gradFill>
                <a:latin typeface="MiSans" pitchFamily="34" charset="0"/>
                <a:ea typeface="MiSans" pitchFamily="34" charset="-122"/>
                <a:cs typeface="MiSans" pitchFamily="34" charset="-120"/>
              </a:rPr>
              <a:t>Initial Interaction</a:t>
            </a:r>
            <a:endParaRPr lang="en-US" sz="1600" dirty="0"/>
          </a:p>
        </p:txBody>
      </p:sp>
      <p:sp>
        <p:nvSpPr>
          <p:cNvPr id="18" name="Text 12"/>
          <p:cNvSpPr/>
          <p:nvPr/>
        </p:nvSpPr>
        <p:spPr>
          <a:xfrm>
            <a:off x="1237335" y="3386294"/>
            <a:ext cx="427320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Open your chosen AI tool and ask a simple question like 'Explain the solar system as if I’m 10' or 'Give me ideas for quick meals.' Notice the response's clarity and accuracy. This exercise helps you get comfortable with AI before diving deeper.</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1277</Words>
  <Application>Microsoft Office PowerPoint</Application>
  <PresentationFormat>Widescreen</PresentationFormat>
  <Paragraphs>164</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MiSans</vt:lpstr>
      <vt:lpstr>Arial</vt:lpstr>
      <vt:lpstr>PingFang SC Medium</vt:lpstr>
      <vt:lpstr>PingFang SC Semibold</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Appreciation Mini-Course</dc:title>
  <dc:subject>AI Appreciation Mini-Course</dc:subject>
  <dc:creator>Kimi</dc:creator>
  <cp:lastModifiedBy>Sean</cp:lastModifiedBy>
  <cp:revision>2</cp:revision>
  <dcterms:created xsi:type="dcterms:W3CDTF">2025-12-02T23:11:53Z</dcterms:created>
  <dcterms:modified xsi:type="dcterms:W3CDTF">2025-12-02T23:12:30Z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Appreciation Mini-Course","ContentProducer":"001191110108MACG2KBH8F10000","ProduceID":"d4nn3evaa0v0r8jgbgn0","ReservedCode1":"","ContentPropagator":"001191110108MACG2KBH8F20000","PropagateID":"d4nn3evaa0v0r8jgbgn0","ReservedCode2":""}</vt:lpwstr>
  </property>
</Properties>
</file>